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rts/style1.xml" ContentType="application/vnd.ms-office.chartstyle+xml"/>
  <Override PartName="/ppt/charts/colors1.xml" ContentType="application/vnd.ms-office.chartcolorstyl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notesMasterIdLst>
    <p:notesMasterId r:id="rId33"/>
  </p:notesMasterIdLst>
  <p:sldIdLst>
    <p:sldId id="256" r:id="rId2"/>
    <p:sldId id="258" r:id="rId3"/>
    <p:sldId id="259" r:id="rId4"/>
    <p:sldId id="260" r:id="rId5"/>
    <p:sldId id="263" r:id="rId6"/>
    <p:sldId id="261" r:id="rId7"/>
    <p:sldId id="262" r:id="rId8"/>
    <p:sldId id="264" r:id="rId9"/>
    <p:sldId id="265" r:id="rId10"/>
    <p:sldId id="266" r:id="rId11"/>
    <p:sldId id="289" r:id="rId12"/>
    <p:sldId id="270" r:id="rId13"/>
    <p:sldId id="268" r:id="rId14"/>
    <p:sldId id="269" r:id="rId15"/>
    <p:sldId id="271" r:id="rId16"/>
    <p:sldId id="272" r:id="rId17"/>
    <p:sldId id="273" r:id="rId18"/>
    <p:sldId id="274" r:id="rId19"/>
    <p:sldId id="290" r:id="rId20"/>
    <p:sldId id="291" r:id="rId21"/>
    <p:sldId id="278" r:id="rId22"/>
    <p:sldId id="281" r:id="rId23"/>
    <p:sldId id="280" r:id="rId24"/>
    <p:sldId id="283" r:id="rId25"/>
    <p:sldId id="282" r:id="rId26"/>
    <p:sldId id="292" r:id="rId27"/>
    <p:sldId id="287" r:id="rId28"/>
    <p:sldId id="284" r:id="rId29"/>
    <p:sldId id="288" r:id="rId30"/>
    <p:sldId id="293" r:id="rId31"/>
    <p:sldId id="286" r:id="rId3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2711"/>
    <a:srgbClr val="FF9933"/>
    <a:srgbClr val="FE100A"/>
    <a:srgbClr val="66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660" autoAdjust="0"/>
    <p:restoredTop sz="94660"/>
  </p:normalViewPr>
  <p:slideViewPr>
    <p:cSldViewPr snapToGrid="0">
      <p:cViewPr>
        <p:scale>
          <a:sx n="100" d="100"/>
          <a:sy n="100" d="100"/>
        </p:scale>
        <p:origin x="-1308" y="-83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Style" Target="style1.xml"/><Relationship Id="rId2" Type="http://schemas.microsoft.com/office/2011/relationships/chartColorStyle" Target="colors1.xml"/><Relationship Id="rId1" Type="http://schemas.openxmlformats.org/officeDocument/2006/relationships/oleObject" Target="file:///C:\Users\Mike\Dropbox%20(Personal)\Micro%20slides\xortran_result_0212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400"/>
              <a:t>I/O (termination)</a:t>
            </a:r>
            <a:r>
              <a:rPr lang="en-US" sz="2400" baseline="0"/>
              <a:t> energy per bit</a:t>
            </a:r>
            <a:endParaRPr lang="en-US" sz="2400"/>
          </a:p>
        </c:rich>
      </c:tx>
      <c:layout>
        <c:manualLayout>
          <c:xMode val="edge"/>
          <c:yMode val="edge"/>
          <c:x val="0.26068620541686532"/>
          <c:y val="4.49438202247191E-2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13811039712326412"/>
          <c:y val="0.17336406737541929"/>
          <c:w val="0.84428503586692993"/>
          <c:h val="0.71458083217461132"/>
        </c:manualLayout>
      </c:layout>
      <c:lineChart>
        <c:grouping val="standard"/>
        <c:varyColors val="0"/>
        <c:ser>
          <c:idx val="0"/>
          <c:order val="0"/>
          <c:tx>
            <c:strRef>
              <c:f>'(New) IO Energy'!$Q$5</c:f>
              <c:strCache>
                <c:ptCount val="1"/>
                <c:pt idx="0">
                  <c:v>Baseline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'(New) IO Energy'!$Q$6:$Q$192</c:f>
              <c:numCache>
                <c:formatCode>0.00</c:formatCode>
                <c:ptCount val="187"/>
                <c:pt idx="0">
                  <c:v>1.6258700079074462</c:v>
                </c:pt>
                <c:pt idx="1">
                  <c:v>1.3775582195236806</c:v>
                </c:pt>
                <c:pt idx="2">
                  <c:v>1.2831081872669845</c:v>
                </c:pt>
                <c:pt idx="3">
                  <c:v>1.2583334443484713</c:v>
                </c:pt>
                <c:pt idx="4">
                  <c:v>1.2028094382827534</c:v>
                </c:pt>
                <c:pt idx="5">
                  <c:v>1.1813155738284786</c:v>
                </c:pt>
                <c:pt idx="6">
                  <c:v>1.1734699781218962</c:v>
                </c:pt>
                <c:pt idx="7">
                  <c:v>1.1552440263477957</c:v>
                </c:pt>
                <c:pt idx="8">
                  <c:v>1.1312913630761905</c:v>
                </c:pt>
                <c:pt idx="9">
                  <c:v>1.1188341482916107</c:v>
                </c:pt>
                <c:pt idx="10">
                  <c:v>1.1079827278482934</c:v>
                </c:pt>
                <c:pt idx="11">
                  <c:v>1.0931840276024829</c:v>
                </c:pt>
                <c:pt idx="12">
                  <c:v>1.058571593165059</c:v>
                </c:pt>
                <c:pt idx="13">
                  <c:v>1.0518427669213501</c:v>
                </c:pt>
                <c:pt idx="14">
                  <c:v>1.0471541824079571</c:v>
                </c:pt>
                <c:pt idx="15">
                  <c:v>1.0466673551192773</c:v>
                </c:pt>
                <c:pt idx="16">
                  <c:v>1.0448916857981541</c:v>
                </c:pt>
                <c:pt idx="17">
                  <c:v>1.0407338228219025</c:v>
                </c:pt>
                <c:pt idx="18">
                  <c:v>1.0054387199980024</c:v>
                </c:pt>
                <c:pt idx="19">
                  <c:v>1.0044010590325803</c:v>
                </c:pt>
                <c:pt idx="20">
                  <c:v>1.0027804030981038</c:v>
                </c:pt>
                <c:pt idx="21">
                  <c:v>1.0027804030981038</c:v>
                </c:pt>
                <c:pt idx="22">
                  <c:v>0.98936023974236598</c:v>
                </c:pt>
                <c:pt idx="23">
                  <c:v>0.98936023974236598</c:v>
                </c:pt>
                <c:pt idx="24">
                  <c:v>0.98936023974236598</c:v>
                </c:pt>
                <c:pt idx="25">
                  <c:v>0.98936023974236598</c:v>
                </c:pt>
                <c:pt idx="26">
                  <c:v>0.98936023974236598</c:v>
                </c:pt>
                <c:pt idx="27">
                  <c:v>0.98936023974236598</c:v>
                </c:pt>
                <c:pt idx="28">
                  <c:v>0.97882010739856717</c:v>
                </c:pt>
                <c:pt idx="29">
                  <c:v>0.96922355003906269</c:v>
                </c:pt>
                <c:pt idx="30">
                  <c:v>0.95510569129781331</c:v>
                </c:pt>
                <c:pt idx="31">
                  <c:v>0.94924219368628826</c:v>
                </c:pt>
                <c:pt idx="32">
                  <c:v>0.9407642167572039</c:v>
                </c:pt>
                <c:pt idx="33">
                  <c:v>0.94066049785389794</c:v>
                </c:pt>
                <c:pt idx="34">
                  <c:v>0.9397291817142861</c:v>
                </c:pt>
                <c:pt idx="35">
                  <c:v>0.92762050533548557</c:v>
                </c:pt>
                <c:pt idx="36">
                  <c:v>0.92655689697740939</c:v>
                </c:pt>
                <c:pt idx="37">
                  <c:v>0.92303307071590091</c:v>
                </c:pt>
                <c:pt idx="38">
                  <c:v>0.92289257415868864</c:v>
                </c:pt>
                <c:pt idx="39">
                  <c:v>0.92236182882458095</c:v>
                </c:pt>
                <c:pt idx="40">
                  <c:v>0.92236182882458095</c:v>
                </c:pt>
                <c:pt idx="41">
                  <c:v>0.92236182882458095</c:v>
                </c:pt>
                <c:pt idx="42">
                  <c:v>0.91651604594748814</c:v>
                </c:pt>
                <c:pt idx="43">
                  <c:v>0.91380959403726081</c:v>
                </c:pt>
                <c:pt idx="44">
                  <c:v>0.91052380688400536</c:v>
                </c:pt>
                <c:pt idx="45">
                  <c:v>0.90960450134574966</c:v>
                </c:pt>
                <c:pt idx="46">
                  <c:v>0.90930698192643789</c:v>
                </c:pt>
                <c:pt idx="47">
                  <c:v>0.90924784186521102</c:v>
                </c:pt>
                <c:pt idx="48">
                  <c:v>0.90808999733485596</c:v>
                </c:pt>
                <c:pt idx="49">
                  <c:v>0.89831637365416395</c:v>
                </c:pt>
                <c:pt idx="50">
                  <c:v>0.8973002604090734</c:v>
                </c:pt>
                <c:pt idx="51">
                  <c:v>0.89331071263446304</c:v>
                </c:pt>
                <c:pt idx="52">
                  <c:v>0.87890598481664117</c:v>
                </c:pt>
                <c:pt idx="53">
                  <c:v>0.87666522889842646</c:v>
                </c:pt>
                <c:pt idx="54">
                  <c:v>0.87660881997460649</c:v>
                </c:pt>
                <c:pt idx="55">
                  <c:v>0.87314178588123248</c:v>
                </c:pt>
                <c:pt idx="56">
                  <c:v>0.87153026105520492</c:v>
                </c:pt>
                <c:pt idx="57">
                  <c:v>0.86220476750046871</c:v>
                </c:pt>
                <c:pt idx="58">
                  <c:v>0.8610106569513718</c:v>
                </c:pt>
                <c:pt idx="59">
                  <c:v>0.8610106569513718</c:v>
                </c:pt>
                <c:pt idx="60">
                  <c:v>0.85994125091565543</c:v>
                </c:pt>
                <c:pt idx="61">
                  <c:v>0.8418725536315419</c:v>
                </c:pt>
                <c:pt idx="62">
                  <c:v>0.8413196636879281</c:v>
                </c:pt>
                <c:pt idx="63">
                  <c:v>0.84050204493393288</c:v>
                </c:pt>
                <c:pt idx="64">
                  <c:v>0.83979802062717912</c:v>
                </c:pt>
                <c:pt idx="65">
                  <c:v>0.83905673718284035</c:v>
                </c:pt>
                <c:pt idx="66">
                  <c:v>0.83631998190523937</c:v>
                </c:pt>
                <c:pt idx="67">
                  <c:v>0.8359414139719803</c:v>
                </c:pt>
                <c:pt idx="68">
                  <c:v>0.83472683525326552</c:v>
                </c:pt>
                <c:pt idx="69">
                  <c:v>0.83291918908664186</c:v>
                </c:pt>
                <c:pt idx="70">
                  <c:v>0.83271958962145831</c:v>
                </c:pt>
                <c:pt idx="71">
                  <c:v>0.83108102626252212</c:v>
                </c:pt>
                <c:pt idx="72">
                  <c:v>0.82903955753607583</c:v>
                </c:pt>
                <c:pt idx="73">
                  <c:v>0.82862011646346456</c:v>
                </c:pt>
                <c:pt idx="74">
                  <c:v>0.82805696705539145</c:v>
                </c:pt>
                <c:pt idx="75">
                  <c:v>0.80424690574567315</c:v>
                </c:pt>
                <c:pt idx="76">
                  <c:v>0.80200079217657283</c:v>
                </c:pt>
                <c:pt idx="77">
                  <c:v>0.7890503533166191</c:v>
                </c:pt>
                <c:pt idx="78">
                  <c:v>0.78595487246566353</c:v>
                </c:pt>
                <c:pt idx="79">
                  <c:v>0.78594430321838171</c:v>
                </c:pt>
                <c:pt idx="80">
                  <c:v>0.77074195558784186</c:v>
                </c:pt>
                <c:pt idx="81">
                  <c:v>0.75731964103544946</c:v>
                </c:pt>
                <c:pt idx="82">
                  <c:v>0.75601629272182613</c:v>
                </c:pt>
                <c:pt idx="83">
                  <c:v>0.75418442724190626</c:v>
                </c:pt>
                <c:pt idx="84">
                  <c:v>0.74960160696504552</c:v>
                </c:pt>
                <c:pt idx="85">
                  <c:v>0.74453491038044284</c:v>
                </c:pt>
                <c:pt idx="86">
                  <c:v>0.74433528530138027</c:v>
                </c:pt>
                <c:pt idx="87">
                  <c:v>0.73976865685209869</c:v>
                </c:pt>
                <c:pt idx="88">
                  <c:v>0.7397347800750449</c:v>
                </c:pt>
                <c:pt idx="89">
                  <c:v>0.73203517613927005</c:v>
                </c:pt>
                <c:pt idx="90">
                  <c:v>0.73166587910139835</c:v>
                </c:pt>
                <c:pt idx="91">
                  <c:v>0.72236837552362054</c:v>
                </c:pt>
                <c:pt idx="92">
                  <c:v>0.72189466389002632</c:v>
                </c:pt>
                <c:pt idx="93">
                  <c:v>0.71995719315949902</c:v>
                </c:pt>
                <c:pt idx="94">
                  <c:v>0.71988274200672642</c:v>
                </c:pt>
                <c:pt idx="95">
                  <c:v>0.7176787640993334</c:v>
                </c:pt>
                <c:pt idx="96">
                  <c:v>0.71295023921628164</c:v>
                </c:pt>
                <c:pt idx="97">
                  <c:v>0.71007279620920727</c:v>
                </c:pt>
                <c:pt idx="98">
                  <c:v>0.70429740079921466</c:v>
                </c:pt>
                <c:pt idx="99">
                  <c:v>0.69890505742268338</c:v>
                </c:pt>
                <c:pt idx="100">
                  <c:v>0.69818554258450582</c:v>
                </c:pt>
                <c:pt idx="101">
                  <c:v>0.69768369220481041</c:v>
                </c:pt>
                <c:pt idx="102">
                  <c:v>0.69574298424764081</c:v>
                </c:pt>
                <c:pt idx="103">
                  <c:v>0.69392684121775616</c:v>
                </c:pt>
                <c:pt idx="104">
                  <c:v>0.68941495242746154</c:v>
                </c:pt>
                <c:pt idx="105">
                  <c:v>0.68929226011530442</c:v>
                </c:pt>
                <c:pt idx="106">
                  <c:v>0.68910133918755534</c:v>
                </c:pt>
                <c:pt idx="107">
                  <c:v>0.68893515508046388</c:v>
                </c:pt>
                <c:pt idx="108">
                  <c:v>0.68765161393683627</c:v>
                </c:pt>
                <c:pt idx="109">
                  <c:v>0.68467042805785994</c:v>
                </c:pt>
                <c:pt idx="110">
                  <c:v>0.68359097398477164</c:v>
                </c:pt>
                <c:pt idx="111">
                  <c:v>0.68106368967240272</c:v>
                </c:pt>
                <c:pt idx="112">
                  <c:v>0.6694478417510874</c:v>
                </c:pt>
                <c:pt idx="113">
                  <c:v>0.66827680336166839</c:v>
                </c:pt>
                <c:pt idx="114">
                  <c:v>0.66062032089813627</c:v>
                </c:pt>
                <c:pt idx="115">
                  <c:v>0.659344669852862</c:v>
                </c:pt>
                <c:pt idx="116">
                  <c:v>0.65914816267104825</c:v>
                </c:pt>
                <c:pt idx="117">
                  <c:v>0.65845700247260197</c:v>
                </c:pt>
                <c:pt idx="118">
                  <c:v>0.65799482049621005</c:v>
                </c:pt>
                <c:pt idx="119">
                  <c:v>0.65246431877042355</c:v>
                </c:pt>
                <c:pt idx="120">
                  <c:v>0.64841840216995728</c:v>
                </c:pt>
                <c:pt idx="121">
                  <c:v>0.64331307850093467</c:v>
                </c:pt>
                <c:pt idx="122">
                  <c:v>0.64090716307234974</c:v>
                </c:pt>
                <c:pt idx="123">
                  <c:v>0.63824611420126587</c:v>
                </c:pt>
                <c:pt idx="124">
                  <c:v>0.63341921323145467</c:v>
                </c:pt>
                <c:pt idx="125">
                  <c:v>0.63263616976083981</c:v>
                </c:pt>
                <c:pt idx="126">
                  <c:v>0.62665877623649191</c:v>
                </c:pt>
                <c:pt idx="127">
                  <c:v>0.62522624579336217</c:v>
                </c:pt>
                <c:pt idx="128">
                  <c:v>0.6225577253821335</c:v>
                </c:pt>
                <c:pt idx="129">
                  <c:v>0.61260094290962108</c:v>
                </c:pt>
                <c:pt idx="130">
                  <c:v>0.60286472071610042</c:v>
                </c:pt>
                <c:pt idx="131">
                  <c:v>0.60106956832520098</c:v>
                </c:pt>
                <c:pt idx="132">
                  <c:v>0.59555722354769891</c:v>
                </c:pt>
                <c:pt idx="133">
                  <c:v>0.58126489572237805</c:v>
                </c:pt>
                <c:pt idx="134">
                  <c:v>0.56321160081010291</c:v>
                </c:pt>
                <c:pt idx="135">
                  <c:v>0.56308131609984713</c:v>
                </c:pt>
                <c:pt idx="136">
                  <c:v>0.56127098077816306</c:v>
                </c:pt>
                <c:pt idx="137">
                  <c:v>0.55969729609607377</c:v>
                </c:pt>
                <c:pt idx="138">
                  <c:v>0.55452395825209955</c:v>
                </c:pt>
                <c:pt idx="139">
                  <c:v>0.5495922712825454</c:v>
                </c:pt>
                <c:pt idx="140">
                  <c:v>0.54555359606795406</c:v>
                </c:pt>
                <c:pt idx="141">
                  <c:v>0.54528742878603609</c:v>
                </c:pt>
                <c:pt idx="142">
                  <c:v>0.54475036458568393</c:v>
                </c:pt>
                <c:pt idx="143">
                  <c:v>0.5425468599026555</c:v>
                </c:pt>
                <c:pt idx="144">
                  <c:v>0.54134829830567099</c:v>
                </c:pt>
                <c:pt idx="145">
                  <c:v>0.53602702876919572</c:v>
                </c:pt>
                <c:pt idx="146">
                  <c:v>0.52439956761767093</c:v>
                </c:pt>
                <c:pt idx="147">
                  <c:v>0.52364521688120735</c:v>
                </c:pt>
                <c:pt idx="148">
                  <c:v>0.50550415146035377</c:v>
                </c:pt>
                <c:pt idx="149">
                  <c:v>0.50462647701008656</c:v>
                </c:pt>
                <c:pt idx="150">
                  <c:v>0.50462647701008656</c:v>
                </c:pt>
                <c:pt idx="151">
                  <c:v>0.50255568418898999</c:v>
                </c:pt>
                <c:pt idx="152">
                  <c:v>0.49594321457132295</c:v>
                </c:pt>
                <c:pt idx="153">
                  <c:v>0.49591904407043508</c:v>
                </c:pt>
                <c:pt idx="154">
                  <c:v>0.48887867650323269</c:v>
                </c:pt>
                <c:pt idx="155">
                  <c:v>0.48882295172993473</c:v>
                </c:pt>
                <c:pt idx="156">
                  <c:v>0.48518992102079572</c:v>
                </c:pt>
                <c:pt idx="157">
                  <c:v>0.45852161602186925</c:v>
                </c:pt>
                <c:pt idx="158">
                  <c:v>0.44932067703568102</c:v>
                </c:pt>
                <c:pt idx="159">
                  <c:v>0.44919178498866863</c:v>
                </c:pt>
                <c:pt idx="160">
                  <c:v>0.44878621862325829</c:v>
                </c:pt>
                <c:pt idx="161">
                  <c:v>0.44335821531726616</c:v>
                </c:pt>
                <c:pt idx="162">
                  <c:v>0.43489894017481134</c:v>
                </c:pt>
                <c:pt idx="163">
                  <c:v>0.43296363604394728</c:v>
                </c:pt>
                <c:pt idx="164">
                  <c:v>0.42782823082668298</c:v>
                </c:pt>
                <c:pt idx="165">
                  <c:v>0.42612559049536713</c:v>
                </c:pt>
                <c:pt idx="166">
                  <c:v>0.41785722610561837</c:v>
                </c:pt>
                <c:pt idx="167">
                  <c:v>0.3998740259201945</c:v>
                </c:pt>
                <c:pt idx="168">
                  <c:v>0.39855393428628894</c:v>
                </c:pt>
                <c:pt idx="169">
                  <c:v>0.38736000877535126</c:v>
                </c:pt>
                <c:pt idx="170">
                  <c:v>0.38443832173240544</c:v>
                </c:pt>
                <c:pt idx="171">
                  <c:v>0.38034444865343886</c:v>
                </c:pt>
                <c:pt idx="172">
                  <c:v>0.37787814299807998</c:v>
                </c:pt>
                <c:pt idx="173">
                  <c:v>0.37624202956041408</c:v>
                </c:pt>
                <c:pt idx="174">
                  <c:v>0.36450524043310217</c:v>
                </c:pt>
                <c:pt idx="175">
                  <c:v>0.35994215266719642</c:v>
                </c:pt>
                <c:pt idx="176">
                  <c:v>0.35113256479000565</c:v>
                </c:pt>
                <c:pt idx="177">
                  <c:v>0.35062000584622766</c:v>
                </c:pt>
                <c:pt idx="178">
                  <c:v>0.30584858627012768</c:v>
                </c:pt>
                <c:pt idx="179">
                  <c:v>0.29297054773418996</c:v>
                </c:pt>
                <c:pt idx="180">
                  <c:v>0.28927476186079559</c:v>
                </c:pt>
                <c:pt idx="181">
                  <c:v>0.26188168542109924</c:v>
                </c:pt>
                <c:pt idx="182">
                  <c:v>0.1747518419553078</c:v>
                </c:pt>
                <c:pt idx="183">
                  <c:v>0.1535403999755971</c:v>
                </c:pt>
                <c:pt idx="184">
                  <c:v>0.13992388049297944</c:v>
                </c:pt>
                <c:pt idx="185">
                  <c:v>0.11741920354590452</c:v>
                </c:pt>
                <c:pt idx="186">
                  <c:v>0.11338650082581747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B7A4-40B7-959D-2BE0674386D3}"/>
            </c:ext>
          </c:extLst>
        </c:ser>
        <c:ser>
          <c:idx val="1"/>
          <c:order val="1"/>
          <c:tx>
            <c:strRef>
              <c:f>'(New) IO Energy'!$R$5</c:f>
              <c:strCache>
                <c:ptCount val="1"/>
                <c:pt idx="0">
                  <c:v>Universal XOR+ZDR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'(New) IO Energy'!$R$6:$R$192</c:f>
              <c:numCache>
                <c:formatCode>0.00</c:formatCode>
                <c:ptCount val="187"/>
                <c:pt idx="0">
                  <c:v>0.36744662178708243</c:v>
                </c:pt>
                <c:pt idx="1">
                  <c:v>0.6047480583708964</c:v>
                </c:pt>
                <c:pt idx="2">
                  <c:v>0.30794596494407589</c:v>
                </c:pt>
                <c:pt idx="3">
                  <c:v>0.3724666995271475</c:v>
                </c:pt>
                <c:pt idx="4">
                  <c:v>0.45466196767088096</c:v>
                </c:pt>
                <c:pt idx="5">
                  <c:v>0.41464176641379602</c:v>
                </c:pt>
                <c:pt idx="6">
                  <c:v>0.48816351089870924</c:v>
                </c:pt>
                <c:pt idx="7">
                  <c:v>0.33039979153546906</c:v>
                </c:pt>
                <c:pt idx="8">
                  <c:v>0.6222102496919053</c:v>
                </c:pt>
                <c:pt idx="9">
                  <c:v>0.50795070332439174</c:v>
                </c:pt>
                <c:pt idx="10">
                  <c:v>0.48197248661400849</c:v>
                </c:pt>
                <c:pt idx="11">
                  <c:v>0.26345735065219866</c:v>
                </c:pt>
                <c:pt idx="12">
                  <c:v>0.5673943739364713</c:v>
                </c:pt>
                <c:pt idx="13">
                  <c:v>0.20931671061734924</c:v>
                </c:pt>
                <c:pt idx="14">
                  <c:v>0.74033800696242658</c:v>
                </c:pt>
                <c:pt idx="15">
                  <c:v>0.39773359494532556</c:v>
                </c:pt>
                <c:pt idx="16">
                  <c:v>0.74500777197408397</c:v>
                </c:pt>
                <c:pt idx="17">
                  <c:v>0.49955223495451317</c:v>
                </c:pt>
                <c:pt idx="18">
                  <c:v>0.28554459647943276</c:v>
                </c:pt>
                <c:pt idx="19">
                  <c:v>0.28424549970622071</c:v>
                </c:pt>
                <c:pt idx="20">
                  <c:v>0.79019095764130576</c:v>
                </c:pt>
                <c:pt idx="21">
                  <c:v>0.79019095764130576</c:v>
                </c:pt>
                <c:pt idx="22">
                  <c:v>0.74597762076574359</c:v>
                </c:pt>
                <c:pt idx="23">
                  <c:v>0.74597762076574359</c:v>
                </c:pt>
                <c:pt idx="24">
                  <c:v>0.74597762076574359</c:v>
                </c:pt>
                <c:pt idx="25">
                  <c:v>0.74597762076574359</c:v>
                </c:pt>
                <c:pt idx="26">
                  <c:v>0.74597762076574359</c:v>
                </c:pt>
                <c:pt idx="27">
                  <c:v>0.74597762076574359</c:v>
                </c:pt>
                <c:pt idx="28">
                  <c:v>0.78011962559665893</c:v>
                </c:pt>
                <c:pt idx="29">
                  <c:v>0.7453329099800392</c:v>
                </c:pt>
                <c:pt idx="30">
                  <c:v>0.25405811388521826</c:v>
                </c:pt>
                <c:pt idx="31">
                  <c:v>0.80590662243965916</c:v>
                </c:pt>
                <c:pt idx="32">
                  <c:v>0.81564257592849554</c:v>
                </c:pt>
                <c:pt idx="33">
                  <c:v>0.75817236127024135</c:v>
                </c:pt>
                <c:pt idx="34">
                  <c:v>0.72547092828342929</c:v>
                </c:pt>
                <c:pt idx="35">
                  <c:v>0.58625615937202635</c:v>
                </c:pt>
                <c:pt idx="36">
                  <c:v>0.83853399176455579</c:v>
                </c:pt>
                <c:pt idx="37">
                  <c:v>0.80765393687641396</c:v>
                </c:pt>
                <c:pt idx="38">
                  <c:v>0.77615265486745599</c:v>
                </c:pt>
                <c:pt idx="39">
                  <c:v>0.77570629804147373</c:v>
                </c:pt>
                <c:pt idx="40">
                  <c:v>0.77570629804147373</c:v>
                </c:pt>
                <c:pt idx="41">
                  <c:v>0.77570629804147373</c:v>
                </c:pt>
                <c:pt idx="42">
                  <c:v>0.87343979178795728</c:v>
                </c:pt>
                <c:pt idx="43">
                  <c:v>0.87086054311751049</c:v>
                </c:pt>
                <c:pt idx="44">
                  <c:v>0.90961328307712108</c:v>
                </c:pt>
                <c:pt idx="45">
                  <c:v>0.90869489684440374</c:v>
                </c:pt>
                <c:pt idx="46">
                  <c:v>0.91021628890836404</c:v>
                </c:pt>
                <c:pt idx="47">
                  <c:v>0.91015708970707632</c:v>
                </c:pt>
                <c:pt idx="48">
                  <c:v>0.78913020768398923</c:v>
                </c:pt>
                <c:pt idx="49">
                  <c:v>0.73841605914372188</c:v>
                </c:pt>
                <c:pt idx="50">
                  <c:v>0.85512714816984747</c:v>
                </c:pt>
                <c:pt idx="51">
                  <c:v>0.56010581682180849</c:v>
                </c:pt>
                <c:pt idx="52">
                  <c:v>0.18720697476594417</c:v>
                </c:pt>
                <c:pt idx="53">
                  <c:v>0.54265577668812615</c:v>
                </c:pt>
                <c:pt idx="54">
                  <c:v>0.49265415682572833</c:v>
                </c:pt>
                <c:pt idx="55">
                  <c:v>0.77360362229077317</c:v>
                </c:pt>
                <c:pt idx="56">
                  <c:v>0.80878008225923104</c:v>
                </c:pt>
                <c:pt idx="57">
                  <c:v>0.43024017898273392</c:v>
                </c:pt>
                <c:pt idx="58">
                  <c:v>0.29618766599127166</c:v>
                </c:pt>
                <c:pt idx="59">
                  <c:v>0.29618766599127166</c:v>
                </c:pt>
                <c:pt idx="60">
                  <c:v>0.85564154466107656</c:v>
                </c:pt>
                <c:pt idx="61">
                  <c:v>0.863761240025962</c:v>
                </c:pt>
                <c:pt idx="62">
                  <c:v>0.73363074673587292</c:v>
                </c:pt>
                <c:pt idx="63">
                  <c:v>0.26475814415418952</c:v>
                </c:pt>
                <c:pt idx="64">
                  <c:v>0.49128184206690051</c:v>
                </c:pt>
                <c:pt idx="65">
                  <c:v>0.56804141107278294</c:v>
                </c:pt>
                <c:pt idx="66">
                  <c:v>0.38136191174878853</c:v>
                </c:pt>
                <c:pt idx="67">
                  <c:v>0.56175263018917043</c:v>
                </c:pt>
                <c:pt idx="68">
                  <c:v>0.32554346574877346</c:v>
                </c:pt>
                <c:pt idx="69">
                  <c:v>0.7529589469343243</c:v>
                </c:pt>
                <c:pt idx="70">
                  <c:v>0.43301418660315871</c:v>
                </c:pt>
                <c:pt idx="71">
                  <c:v>0.62829725585446639</c:v>
                </c:pt>
                <c:pt idx="72">
                  <c:v>0.82323628063332421</c:v>
                </c:pt>
                <c:pt idx="73">
                  <c:v>0.62643680804637913</c:v>
                </c:pt>
                <c:pt idx="74">
                  <c:v>0.8272289100883361</c:v>
                </c:pt>
                <c:pt idx="75">
                  <c:v>0.73025619041707124</c:v>
                </c:pt>
                <c:pt idx="76">
                  <c:v>0.30636430261145087</c:v>
                </c:pt>
                <c:pt idx="77">
                  <c:v>0.65727894431274425</c:v>
                </c:pt>
                <c:pt idx="78">
                  <c:v>0.73801162524525843</c:v>
                </c:pt>
                <c:pt idx="79">
                  <c:v>0.73800170072206051</c:v>
                </c:pt>
                <c:pt idx="80">
                  <c:v>0.73143411585286167</c:v>
                </c:pt>
                <c:pt idx="81">
                  <c:v>0.47105281672404953</c:v>
                </c:pt>
                <c:pt idx="82">
                  <c:v>0.44907367787676478</c:v>
                </c:pt>
                <c:pt idx="83">
                  <c:v>0.31826582829608441</c:v>
                </c:pt>
                <c:pt idx="84">
                  <c:v>0.42277530632828508</c:v>
                </c:pt>
                <c:pt idx="85">
                  <c:v>0.49660478522375495</c:v>
                </c:pt>
                <c:pt idx="86">
                  <c:v>0.60142291052351471</c:v>
                </c:pt>
                <c:pt idx="87">
                  <c:v>0.29442792542713558</c:v>
                </c:pt>
                <c:pt idx="88">
                  <c:v>0.47860840270855398</c:v>
                </c:pt>
                <c:pt idx="89">
                  <c:v>0.52340515093957762</c:v>
                </c:pt>
                <c:pt idx="90">
                  <c:v>0.67605927228969165</c:v>
                </c:pt>
                <c:pt idx="91">
                  <c:v>0.59523154143146328</c:v>
                </c:pt>
                <c:pt idx="92">
                  <c:v>0.72983550519281692</c:v>
                </c:pt>
                <c:pt idx="93">
                  <c:v>0.33837988078496473</c:v>
                </c:pt>
                <c:pt idx="94">
                  <c:v>0.4816015544025003</c:v>
                </c:pt>
                <c:pt idx="95">
                  <c:v>0.70619590387374487</c:v>
                </c:pt>
                <c:pt idx="96">
                  <c:v>0.45129750142390623</c:v>
                </c:pt>
                <c:pt idx="97">
                  <c:v>0.45231637118526535</c:v>
                </c:pt>
                <c:pt idx="98">
                  <c:v>0.27749317591489131</c:v>
                </c:pt>
                <c:pt idx="99">
                  <c:v>0.2655839218206193</c:v>
                </c:pt>
                <c:pt idx="100">
                  <c:v>0.46918068461678786</c:v>
                </c:pt>
                <c:pt idx="101">
                  <c:v>0.38163297963603071</c:v>
                </c:pt>
                <c:pt idx="102">
                  <c:v>0.3805714123834596</c:v>
                </c:pt>
                <c:pt idx="103">
                  <c:v>0.68490579228192505</c:v>
                </c:pt>
                <c:pt idx="104">
                  <c:v>0.42054312098075197</c:v>
                </c:pt>
                <c:pt idx="105">
                  <c:v>0.4204682786703362</c:v>
                </c:pt>
                <c:pt idx="106">
                  <c:v>0.42035181690440826</c:v>
                </c:pt>
                <c:pt idx="107">
                  <c:v>0.53254687487719821</c:v>
                </c:pt>
                <c:pt idx="108">
                  <c:v>0.33626163921511232</c:v>
                </c:pt>
                <c:pt idx="109">
                  <c:v>0.52103419575203169</c:v>
                </c:pt>
                <c:pt idx="110">
                  <c:v>0.68222379203680106</c:v>
                </c:pt>
                <c:pt idx="111">
                  <c:v>0.16004996707301444</c:v>
                </c:pt>
                <c:pt idx="112">
                  <c:v>0.37422134353885816</c:v>
                </c:pt>
                <c:pt idx="113">
                  <c:v>0.42368749333129774</c:v>
                </c:pt>
                <c:pt idx="114">
                  <c:v>0.3316314010908652</c:v>
                </c:pt>
                <c:pt idx="115">
                  <c:v>0.44571699682053456</c:v>
                </c:pt>
                <c:pt idx="116">
                  <c:v>0.17533341127049962</c:v>
                </c:pt>
                <c:pt idx="117">
                  <c:v>0.37795431941927404</c:v>
                </c:pt>
                <c:pt idx="118">
                  <c:v>0.31649550865867759</c:v>
                </c:pt>
                <c:pt idx="119">
                  <c:v>0.52327638365387941</c:v>
                </c:pt>
                <c:pt idx="120">
                  <c:v>0.42406563501915251</c:v>
                </c:pt>
                <c:pt idx="121">
                  <c:v>0.59506459761336394</c:v>
                </c:pt>
                <c:pt idx="122">
                  <c:v>0.32686265316689855</c:v>
                </c:pt>
                <c:pt idx="123">
                  <c:v>0.47421686285154063</c:v>
                </c:pt>
                <c:pt idx="124">
                  <c:v>0.53967316967319867</c:v>
                </c:pt>
                <c:pt idx="125">
                  <c:v>0.36123525293343928</c:v>
                </c:pt>
                <c:pt idx="126">
                  <c:v>0.28888969584502266</c:v>
                </c:pt>
                <c:pt idx="127">
                  <c:v>0.54582251257760461</c:v>
                </c:pt>
                <c:pt idx="128">
                  <c:v>0.36917673115160454</c:v>
                </c:pt>
                <c:pt idx="129">
                  <c:v>0.41044263174944629</c:v>
                </c:pt>
                <c:pt idx="130">
                  <c:v>0.2905807953851598</c:v>
                </c:pt>
                <c:pt idx="131">
                  <c:v>0.38648773243310508</c:v>
                </c:pt>
                <c:pt idx="132">
                  <c:v>0.34840097577540341</c:v>
                </c:pt>
                <c:pt idx="133">
                  <c:v>0.52023208167152823</c:v>
                </c:pt>
                <c:pt idx="134">
                  <c:v>0.50351117112423172</c:v>
                </c:pt>
                <c:pt idx="135">
                  <c:v>0.27365751962452567</c:v>
                </c:pt>
                <c:pt idx="136">
                  <c:v>0.51356294741201935</c:v>
                </c:pt>
                <c:pt idx="137">
                  <c:v>0.3744374910882744</c:v>
                </c:pt>
                <c:pt idx="138">
                  <c:v>0.45249154993371388</c:v>
                </c:pt>
                <c:pt idx="139">
                  <c:v>0.43692585566962272</c:v>
                </c:pt>
                <c:pt idx="140">
                  <c:v>0.38025085645936407</c:v>
                </c:pt>
                <c:pt idx="141">
                  <c:v>0.37461246357600686</c:v>
                </c:pt>
                <c:pt idx="142">
                  <c:v>0.39766776614754917</c:v>
                </c:pt>
                <c:pt idx="143">
                  <c:v>0.26747560193200925</c:v>
                </c:pt>
                <c:pt idx="144">
                  <c:v>0.40601122372925325</c:v>
                </c:pt>
                <c:pt idx="145">
                  <c:v>0.35002564978628481</c:v>
                </c:pt>
                <c:pt idx="146">
                  <c:v>0.3141153410029851</c:v>
                </c:pt>
                <c:pt idx="147">
                  <c:v>0.40006494569724271</c:v>
                </c:pt>
                <c:pt idx="148">
                  <c:v>0.41097487513726705</c:v>
                </c:pt>
                <c:pt idx="149">
                  <c:v>0.4844414179296832</c:v>
                </c:pt>
                <c:pt idx="150">
                  <c:v>0.4844414179296832</c:v>
                </c:pt>
                <c:pt idx="151">
                  <c:v>0.36334775966863919</c:v>
                </c:pt>
                <c:pt idx="152">
                  <c:v>0.34368864769792662</c:v>
                </c:pt>
                <c:pt idx="153">
                  <c:v>0.3059820501914583</c:v>
                </c:pt>
                <c:pt idx="154">
                  <c:v>0.40919145223320541</c:v>
                </c:pt>
                <c:pt idx="155">
                  <c:v>0.40816716469449599</c:v>
                </c:pt>
                <c:pt idx="156">
                  <c:v>0.29839180142778865</c:v>
                </c:pt>
                <c:pt idx="157">
                  <c:v>0.40212345725117871</c:v>
                </c:pt>
                <c:pt idx="158">
                  <c:v>0.22151509377859124</c:v>
                </c:pt>
                <c:pt idx="159">
                  <c:v>0.36204857870086649</c:v>
                </c:pt>
                <c:pt idx="160">
                  <c:v>0.2773498831091743</c:v>
                </c:pt>
                <c:pt idx="161">
                  <c:v>0.31345425822930739</c:v>
                </c:pt>
                <c:pt idx="162">
                  <c:v>0.27268163548960622</c:v>
                </c:pt>
                <c:pt idx="163">
                  <c:v>0.35892685428043247</c:v>
                </c:pt>
                <c:pt idx="164">
                  <c:v>0.37862798428161426</c:v>
                </c:pt>
                <c:pt idx="165">
                  <c:v>0.2109321672952067</c:v>
                </c:pt>
                <c:pt idx="166">
                  <c:v>0.31255720512700247</c:v>
                </c:pt>
                <c:pt idx="167">
                  <c:v>0.21953084023018654</c:v>
                </c:pt>
                <c:pt idx="168">
                  <c:v>0.30608942153186902</c:v>
                </c:pt>
                <c:pt idx="169">
                  <c:v>0.14680944332585888</c:v>
                </c:pt>
                <c:pt idx="170">
                  <c:v>0.29563306941221956</c:v>
                </c:pt>
                <c:pt idx="171">
                  <c:v>0.28525833649007915</c:v>
                </c:pt>
                <c:pt idx="172">
                  <c:v>0.18780543707004593</c:v>
                </c:pt>
                <c:pt idx="173">
                  <c:v>0.33372668022008689</c:v>
                </c:pt>
                <c:pt idx="174">
                  <c:v>0.40678784832334092</c:v>
                </c:pt>
                <c:pt idx="175">
                  <c:v>0.32106840017913996</c:v>
                </c:pt>
                <c:pt idx="176">
                  <c:v>0.31426364548705532</c:v>
                </c:pt>
                <c:pt idx="177">
                  <c:v>0.26787368446651794</c:v>
                </c:pt>
                <c:pt idx="178">
                  <c:v>0.26302978419230882</c:v>
                </c:pt>
                <c:pt idx="179">
                  <c:v>0.21797008751423697</c:v>
                </c:pt>
                <c:pt idx="180">
                  <c:v>0.18542512235277009</c:v>
                </c:pt>
                <c:pt idx="181">
                  <c:v>0.20845782159519466</c:v>
                </c:pt>
                <c:pt idx="182">
                  <c:v>0.10555011254100677</c:v>
                </c:pt>
                <c:pt idx="183">
                  <c:v>0.12513542598011185</c:v>
                </c:pt>
                <c:pt idx="184">
                  <c:v>0.11459765812374911</c:v>
                </c:pt>
                <c:pt idx="185">
                  <c:v>0.1560501215125063</c:v>
                </c:pt>
                <c:pt idx="186">
                  <c:v>0.1376512120025426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B7A4-40B7-959D-2BE0674386D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1421824"/>
        <c:axId val="211436288"/>
      </c:lineChart>
      <c:catAx>
        <c:axId val="21142182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000"/>
                  <a:t>187 Applications (106 Compute/81 Graphics)</a:t>
                </a:r>
              </a:p>
            </c:rich>
          </c:tx>
          <c:layout>
            <c:manualLayout>
              <c:xMode val="edge"/>
              <c:yMode val="edge"/>
              <c:x val="0.21544708515350405"/>
              <c:y val="0.90819570025656893"/>
            </c:manualLayout>
          </c:layout>
          <c:overlay val="0"/>
          <c:spPr>
            <a:noFill/>
            <a:ln>
              <a:noFill/>
            </a:ln>
            <a:effectLst/>
          </c:spPr>
        </c:title>
        <c:majorTickMark val="none"/>
        <c:minorTickMark val="none"/>
        <c:tickLblPos val="nextTo"/>
        <c:spPr>
          <a:solidFill>
            <a:sysClr val="window" lastClr="FFFFFF"/>
          </a:solidFill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1436288"/>
        <c:crosses val="autoZero"/>
        <c:auto val="1"/>
        <c:lblAlgn val="ctr"/>
        <c:lblOffset val="100"/>
        <c:noMultiLvlLbl val="0"/>
      </c:catAx>
      <c:valAx>
        <c:axId val="2114362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2000"/>
                  <a:t>Energy per bit [pJ/bit]</a:t>
                </a:r>
              </a:p>
            </c:rich>
          </c:tx>
          <c:layout>
            <c:manualLayout>
              <c:xMode val="edge"/>
              <c:yMode val="edge"/>
              <c:x val="1.925501341637384E-2"/>
              <c:y val="0.25669173375799936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14218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64878955545561057"/>
          <c:y val="0.23869795228249213"/>
          <c:w val="0.27856801982692148"/>
          <c:h val="0.2107119643752396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CA6404-2179-46CE-8453-1828C46270A2}" type="datetimeFigureOut">
              <a:rPr lang="en-US" smtClean="0"/>
              <a:t>2/25/2018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806D17-EE29-4983-A0E2-ED54E4D8F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5860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92B4D67D-FED4-4230-A5C7-387DC2CACF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0" t="10334" r="447" b="909"/>
          <a:stretch/>
        </p:blipFill>
        <p:spPr>
          <a:xfrm>
            <a:off x="-1724025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D57D119C-9880-491C-B9CF-1464059FEB4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7200" y="681038"/>
            <a:ext cx="9344025" cy="892747"/>
          </a:xfrm>
        </p:spPr>
        <p:txBody>
          <a:bodyPr anchor="b">
            <a:normAutofit/>
          </a:bodyPr>
          <a:lstStyle>
            <a:lvl1pPr algn="l">
              <a:defRPr sz="4000" b="1">
                <a:latin typeface="Trebuchet MS" panose="020B0603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DAAA5436-C6DE-4AC2-B4DA-EF1F70DB91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200" y="2254822"/>
            <a:ext cx="6858000" cy="626222"/>
          </a:xfrm>
        </p:spPr>
        <p:txBody>
          <a:bodyPr/>
          <a:lstStyle>
            <a:lvl1pPr marL="0" indent="0" algn="l">
              <a:buNone/>
              <a:defRPr sz="2400">
                <a:latin typeface="Trebuchet MS" panose="020B0603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="" xmlns:a16="http://schemas.microsoft.com/office/drawing/2014/main" id="{8A357992-3A92-43CA-8A87-0FD1514022A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881044"/>
            <a:ext cx="1809750" cy="390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9571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CAE57F8-52C6-444D-B7E0-C2C32CC218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>
            <a:lvl1pPr>
              <a:defRPr>
                <a:latin typeface="Trebuchet MS" panose="020B0603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E4C8F93-68D0-448A-9510-12FEB8C368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Trebuchet MS" panose="020B0603020202020204" pitchFamily="34" charset="0"/>
              </a:defRPr>
            </a:lvl1pPr>
            <a:lvl2pPr>
              <a:defRPr>
                <a:latin typeface="Trebuchet MS" panose="020B0603020202020204" pitchFamily="34" charset="0"/>
              </a:defRPr>
            </a:lvl2pPr>
            <a:lvl3pPr>
              <a:defRPr>
                <a:latin typeface="Trebuchet MS" panose="020B0603020202020204" pitchFamily="34" charset="0"/>
              </a:defRPr>
            </a:lvl3pPr>
            <a:lvl4pPr>
              <a:defRPr>
                <a:latin typeface="Trebuchet MS" panose="020B0603020202020204" pitchFamily="34" charset="0"/>
              </a:defRPr>
            </a:lvl4pPr>
            <a:lvl5pPr>
              <a:defRPr>
                <a:latin typeface="Trebuchet MS" panose="020B0603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57895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20BA83B-128E-49AF-842A-BDE6E534A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>
            <a:lvl1pPr>
              <a:defRPr>
                <a:latin typeface="Trebuchet MS" panose="020B0603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396697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gif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3DE5B08B-8796-4BF3-B07D-84FC70D185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C4D5816C-AE08-4A5C-9B5B-06D705E270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686167C1-0FDF-4C8D-8D10-777C9F40E0D6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1875" y="6464299"/>
            <a:ext cx="757237" cy="1633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E252439D-522F-4E0B-A1DE-7C16D89F75E9}"/>
              </a:ext>
            </a:extLst>
          </p:cNvPr>
          <p:cNvSpPr txBox="1"/>
          <p:nvPr userDrawn="1"/>
        </p:nvSpPr>
        <p:spPr>
          <a:xfrm>
            <a:off x="8139112" y="6385024"/>
            <a:ext cx="595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E0721288-9B63-484B-A7B6-541028FE87BD}" type="slidenum">
              <a:rPr lang="en-US" sz="1400" smtClean="0">
                <a:latin typeface="Trebuchet MS" panose="020B0603020202020204" pitchFamily="34" charset="0"/>
              </a:rPr>
              <a:t>‹#›</a:t>
            </a:fld>
            <a:endParaRPr lang="en-US" sz="1400" dirty="0">
              <a:latin typeface="Trebuchet MS" panose="020B0603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70326691-C906-46C6-AF41-421389DD5316}"/>
              </a:ext>
            </a:extLst>
          </p:cNvPr>
          <p:cNvSpPr txBox="1"/>
          <p:nvPr userDrawn="1"/>
        </p:nvSpPr>
        <p:spPr>
          <a:xfrm>
            <a:off x="628650" y="6392072"/>
            <a:ext cx="14859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rebuchet MS" panose="020B0603020202020204" pitchFamily="34" charset="0"/>
              </a:rPr>
              <a:t>HPCA 2018</a:t>
            </a:r>
          </a:p>
        </p:txBody>
      </p:sp>
    </p:spTree>
    <p:extLst>
      <p:ext uri="{BB962C8B-B14F-4D97-AF65-F5344CB8AC3E}">
        <p14:creationId xmlns:p14="http://schemas.microsoft.com/office/powerpoint/2010/main" val="3491232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7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Trebuchet MS" panose="020B0603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Trebuchet MS" panose="020B0603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Trebuchet MS" panose="020B0603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Trebuchet MS" panose="020B0603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rebuchet MS" panose="020B0603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rebuchet MS" panose="020B0603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D339DC7-C095-42FE-A7A7-EE1EAEBFA8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9576" y="144486"/>
            <a:ext cx="8848724" cy="2034381"/>
          </a:xfrm>
        </p:spPr>
        <p:txBody>
          <a:bodyPr/>
          <a:lstStyle/>
          <a:p>
            <a:pPr algn="l"/>
            <a:r>
              <a:rPr lang="en-US" dirty="0"/>
              <a:t>REDUCING DATA TRANSFER ENERGY BY EXPLOITING SIMILARITY </a:t>
            </a:r>
            <a:br>
              <a:rPr lang="en-US" dirty="0"/>
            </a:br>
            <a:r>
              <a:rPr lang="en-US" dirty="0"/>
              <a:t>WITHIN A DATA TRANSACTION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7454ED7D-EBA3-4A41-BB02-5F40E2FAE2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9576" y="2423366"/>
            <a:ext cx="6858000" cy="626222"/>
          </a:xfrm>
        </p:spPr>
        <p:txBody>
          <a:bodyPr>
            <a:normAutofit fontScale="92500"/>
          </a:bodyPr>
          <a:lstStyle/>
          <a:p>
            <a:pPr algn="l"/>
            <a:r>
              <a:rPr lang="en-US" dirty="0"/>
              <a:t>Donghyuk Lee,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Mike O’Connor</a:t>
            </a:r>
            <a:r>
              <a:rPr lang="en-US" dirty="0"/>
              <a:t>, Niladrish Chatterjee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="" xmlns:a16="http://schemas.microsoft.com/office/drawing/2014/main" id="{273F8F74-3A38-4421-8D30-C1C1826F8FA0}"/>
              </a:ext>
            </a:extLst>
          </p:cNvPr>
          <p:cNvCxnSpPr>
            <a:cxnSpLocks/>
          </p:cNvCxnSpPr>
          <p:nvPr/>
        </p:nvCxnSpPr>
        <p:spPr>
          <a:xfrm>
            <a:off x="-47625" y="-85725"/>
            <a:ext cx="0" cy="70580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="" xmlns:a16="http://schemas.microsoft.com/office/drawing/2014/main" id="{039DC4F1-862C-4FC4-8FC2-4C0512F6BDE3}"/>
              </a:ext>
            </a:extLst>
          </p:cNvPr>
          <p:cNvCxnSpPr>
            <a:cxnSpLocks/>
          </p:cNvCxnSpPr>
          <p:nvPr/>
        </p:nvCxnSpPr>
        <p:spPr>
          <a:xfrm>
            <a:off x="9172575" y="-100013"/>
            <a:ext cx="0" cy="70580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7870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27B8B31-4C93-4EF4-B498-8C62A3A38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dirty="0"/>
              <a:t>Challenge #1: Zero Data Values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9F4024C0-9164-47A0-A0A8-563B8921B2EB}"/>
              </a:ext>
            </a:extLst>
          </p:cNvPr>
          <p:cNvSpPr txBox="1"/>
          <p:nvPr/>
        </p:nvSpPr>
        <p:spPr>
          <a:xfrm>
            <a:off x="1760974" y="1690689"/>
            <a:ext cx="5622052" cy="275152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01000000010010010000111111011011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00000000000000000000000000000000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01000001000111011110100111100110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00000000000000000000000000000000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01000000011010010000111111011011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00000000000000000000000000000000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00111111101101001111110111110100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00000000000000000000000000000000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F57A86F4-5A76-40CF-8727-9ADB5E6D445F}"/>
              </a:ext>
            </a:extLst>
          </p:cNvPr>
          <p:cNvSpPr txBox="1"/>
          <p:nvPr/>
        </p:nvSpPr>
        <p:spPr>
          <a:xfrm>
            <a:off x="1723468" y="1690689"/>
            <a:ext cx="5622052" cy="275152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01000000010010010000111111011011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rgbClr val="FF0000"/>
                </a:solidFill>
                <a:latin typeface="Consolas" panose="020B0609020204030204" pitchFamily="49" charset="0"/>
              </a:rPr>
              <a:t>01000000010010010000111111011011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01000001000111011110100111100110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rgbClr val="FF0000"/>
                </a:solidFill>
                <a:latin typeface="Consolas" panose="020B0609020204030204" pitchFamily="49" charset="0"/>
              </a:rPr>
              <a:t>01000001000111011110100111100110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01000000011010010000111111011011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rgbClr val="FF0000"/>
                </a:solidFill>
                <a:latin typeface="Consolas" panose="020B0609020204030204" pitchFamily="49" charset="0"/>
              </a:rPr>
              <a:t>01000000011010010000111111011011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00111111101101001111110111110100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rgbClr val="FF0000"/>
                </a:solidFill>
                <a:latin typeface="Consolas" panose="020B0609020204030204" pitchFamily="49" charset="0"/>
              </a:rPr>
              <a:t>00111111101101001111110111110100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="" xmlns:a16="http://schemas.microsoft.com/office/drawing/2014/main" id="{7501CAF0-9456-4297-A420-5756E783CFF3}"/>
              </a:ext>
            </a:extLst>
          </p:cNvPr>
          <p:cNvGrpSpPr/>
          <p:nvPr/>
        </p:nvGrpSpPr>
        <p:grpSpPr>
          <a:xfrm>
            <a:off x="1685966" y="2089834"/>
            <a:ext cx="5697060" cy="2261506"/>
            <a:chOff x="1685966" y="2089834"/>
            <a:chExt cx="5697060" cy="2261506"/>
          </a:xfrm>
        </p:grpSpPr>
        <p:sp>
          <p:nvSpPr>
            <p:cNvPr id="6" name="Rectangle: Rounded Corners 5">
              <a:extLst>
                <a:ext uri="{FF2B5EF4-FFF2-40B4-BE49-F238E27FC236}">
                  <a16:creationId xmlns="" xmlns:a16="http://schemas.microsoft.com/office/drawing/2014/main" id="{3A3ABD18-5BD6-478A-B62B-96F9FA4A0A63}"/>
                </a:ext>
              </a:extLst>
            </p:cNvPr>
            <p:cNvSpPr/>
            <p:nvPr/>
          </p:nvSpPr>
          <p:spPr>
            <a:xfrm>
              <a:off x="1685969" y="2089834"/>
              <a:ext cx="5697057" cy="285282"/>
            </a:xfrm>
            <a:prstGeom prst="roundRect">
              <a:avLst/>
            </a:prstGeom>
            <a:solidFill>
              <a:srgbClr val="6699FF">
                <a:alpha val="29804"/>
              </a:srgb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="" xmlns:a16="http://schemas.microsoft.com/office/drawing/2014/main" id="{A92E14AB-57A1-4EF7-A8E1-89B3286439BF}"/>
                </a:ext>
              </a:extLst>
            </p:cNvPr>
            <p:cNvSpPr/>
            <p:nvPr/>
          </p:nvSpPr>
          <p:spPr>
            <a:xfrm>
              <a:off x="1685968" y="2755211"/>
              <a:ext cx="5697057" cy="285282"/>
            </a:xfrm>
            <a:prstGeom prst="roundRect">
              <a:avLst/>
            </a:prstGeom>
            <a:solidFill>
              <a:srgbClr val="6699FF">
                <a:alpha val="29804"/>
              </a:srgb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="" xmlns:a16="http://schemas.microsoft.com/office/drawing/2014/main" id="{4038B968-BE6C-424B-9346-9776DEAAE5B8}"/>
                </a:ext>
              </a:extLst>
            </p:cNvPr>
            <p:cNvSpPr/>
            <p:nvPr/>
          </p:nvSpPr>
          <p:spPr>
            <a:xfrm>
              <a:off x="1685967" y="3415397"/>
              <a:ext cx="5697057" cy="285282"/>
            </a:xfrm>
            <a:prstGeom prst="roundRect">
              <a:avLst/>
            </a:prstGeom>
            <a:solidFill>
              <a:srgbClr val="6699FF">
                <a:alpha val="29804"/>
              </a:srgb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="" xmlns:a16="http://schemas.microsoft.com/office/drawing/2014/main" id="{BAB19BB7-BFAC-47C1-9885-CD62FA1F96A7}"/>
                </a:ext>
              </a:extLst>
            </p:cNvPr>
            <p:cNvSpPr/>
            <p:nvPr/>
          </p:nvSpPr>
          <p:spPr>
            <a:xfrm>
              <a:off x="1685966" y="4066058"/>
              <a:ext cx="5697057" cy="285282"/>
            </a:xfrm>
            <a:prstGeom prst="roundRect">
              <a:avLst/>
            </a:prstGeom>
            <a:solidFill>
              <a:srgbClr val="6699FF">
                <a:alpha val="29804"/>
              </a:srgb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C3E186F2-266A-425C-A428-9B450A6EF452}"/>
              </a:ext>
            </a:extLst>
          </p:cNvPr>
          <p:cNvSpPr txBox="1"/>
          <p:nvPr/>
        </p:nvSpPr>
        <p:spPr>
          <a:xfrm>
            <a:off x="1261151" y="4761519"/>
            <a:ext cx="6797132" cy="867930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2800" b="1" dirty="0">
                <a:solidFill>
                  <a:srgbClr val="FF0000"/>
                </a:solidFill>
              </a:rPr>
              <a:t>Zero-valued elements mixed with non-zero data can cause significant increases in ‘1’s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43096D71-8CA8-474E-948B-2BDB60FD9177}"/>
              </a:ext>
            </a:extLst>
          </p:cNvPr>
          <p:cNvSpPr txBox="1"/>
          <p:nvPr/>
        </p:nvSpPr>
        <p:spPr>
          <a:xfrm>
            <a:off x="7602695" y="2444951"/>
            <a:ext cx="1303180" cy="1255728"/>
          </a:xfrm>
          <a:prstGeom prst="rect">
            <a:avLst/>
          </a:prstGeom>
          <a:noFill/>
          <a:ln w="19050">
            <a:solidFill>
              <a:srgbClr val="FE100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2800" b="1" dirty="0">
                <a:solidFill>
                  <a:srgbClr val="FF0000"/>
                </a:solidFill>
              </a:rPr>
              <a:t>2×</a:t>
            </a:r>
          </a:p>
          <a:p>
            <a:pPr algn="ctr">
              <a:lnSpc>
                <a:spcPct val="90000"/>
              </a:lnSpc>
            </a:pPr>
            <a:r>
              <a:rPr lang="en-US" sz="2800" b="1" dirty="0">
                <a:solidFill>
                  <a:srgbClr val="FF0000"/>
                </a:solidFill>
              </a:rPr>
              <a:t>more</a:t>
            </a:r>
          </a:p>
          <a:p>
            <a:pPr algn="ctr">
              <a:lnSpc>
                <a:spcPct val="90000"/>
              </a:lnSpc>
            </a:pPr>
            <a:r>
              <a:rPr lang="en-US" sz="2800" b="1" dirty="0">
                <a:solidFill>
                  <a:srgbClr val="FF0000"/>
                </a:solidFill>
              </a:rPr>
              <a:t>‘1’ bits</a:t>
            </a:r>
          </a:p>
        </p:txBody>
      </p:sp>
    </p:spTree>
    <p:extLst>
      <p:ext uri="{BB962C8B-B14F-4D97-AF65-F5344CB8AC3E}">
        <p14:creationId xmlns:p14="http://schemas.microsoft.com/office/powerpoint/2010/main" val="2394106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75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1" grpId="0"/>
      <p:bldP spid="1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dirty="0" smtClean="0"/>
              <a:t>Zero Data Remapping</a:t>
            </a:r>
            <a:endParaRPr lang="en-US" sz="3600" dirty="0"/>
          </a:p>
        </p:txBody>
      </p:sp>
      <p:sp>
        <p:nvSpPr>
          <p:cNvPr id="4" name="Rectangle 3"/>
          <p:cNvSpPr/>
          <p:nvPr/>
        </p:nvSpPr>
        <p:spPr>
          <a:xfrm>
            <a:off x="1058535" y="1393888"/>
            <a:ext cx="4237057" cy="3416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latin typeface="Consolas" panose="020B0609020204030204" pitchFamily="49" charset="0"/>
              </a:rPr>
              <a:t>01000000010010010000111111011011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058535" y="2105143"/>
            <a:ext cx="4237057" cy="3416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 smtClean="0">
                <a:latin typeface="Consolas" panose="020B0609020204030204" pitchFamily="49" charset="0"/>
              </a:rPr>
              <a:t>00000000000000000000000000000000</a:t>
            </a:r>
            <a:endParaRPr lang="en-US" dirty="0">
              <a:latin typeface="Consolas" panose="020B0609020204030204" pitchFamily="49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="" xmlns:a16="http://schemas.microsoft.com/office/drawing/2014/main" id="{642B8287-01E6-41D2-8692-7AE4CD59240E}"/>
              </a:ext>
            </a:extLst>
          </p:cNvPr>
          <p:cNvGrpSpPr/>
          <p:nvPr/>
        </p:nvGrpSpPr>
        <p:grpSpPr>
          <a:xfrm>
            <a:off x="3085622" y="1816187"/>
            <a:ext cx="182878" cy="185776"/>
            <a:chOff x="4480571" y="3448047"/>
            <a:chExt cx="182878" cy="185776"/>
          </a:xfrm>
          <a:solidFill>
            <a:srgbClr val="FFFFFF"/>
          </a:solidFill>
        </p:grpSpPr>
        <p:sp>
          <p:nvSpPr>
            <p:cNvPr id="7" name="Oval 6">
              <a:extLst>
                <a:ext uri="{FF2B5EF4-FFF2-40B4-BE49-F238E27FC236}">
                  <a16:creationId xmlns="" xmlns:a16="http://schemas.microsoft.com/office/drawing/2014/main" id="{EA78E61A-E12B-4E02-8DAA-3FF58EC5DDF8}"/>
                </a:ext>
              </a:extLst>
            </p:cNvPr>
            <p:cNvSpPr/>
            <p:nvPr/>
          </p:nvSpPr>
          <p:spPr>
            <a:xfrm>
              <a:off x="4480571" y="3448047"/>
              <a:ext cx="182878" cy="185776"/>
            </a:xfrm>
            <a:prstGeom prst="ellipse">
              <a:avLst/>
            </a:prstGeom>
            <a:grpFill/>
            <a:ln w="1905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="" xmlns:a16="http://schemas.microsoft.com/office/drawing/2014/main" id="{ACF8FF20-87E6-4A18-BB75-7575560CCA57}"/>
                </a:ext>
              </a:extLst>
            </p:cNvPr>
            <p:cNvCxnSpPr>
              <a:stCxn id="7" idx="0"/>
              <a:endCxn id="7" idx="4"/>
            </p:cNvCxnSpPr>
            <p:nvPr/>
          </p:nvCxnSpPr>
          <p:spPr>
            <a:xfrm>
              <a:off x="4572010" y="3448047"/>
              <a:ext cx="0" cy="185776"/>
            </a:xfrm>
            <a:prstGeom prst="line">
              <a:avLst/>
            </a:prstGeom>
            <a:grpFill/>
            <a:ln w="19050" cap="rnd" cmpd="sng" algn="ctr">
              <a:solidFill>
                <a:srgbClr val="000000"/>
              </a:solidFill>
              <a:prstDash val="solid"/>
            </a:ln>
            <a:effectLst/>
          </p:spPr>
        </p:cxnSp>
        <p:cxnSp>
          <p:nvCxnSpPr>
            <p:cNvPr id="9" name="Straight Connector 8">
              <a:extLst>
                <a:ext uri="{FF2B5EF4-FFF2-40B4-BE49-F238E27FC236}">
                  <a16:creationId xmlns="" xmlns:a16="http://schemas.microsoft.com/office/drawing/2014/main" id="{834DC0BA-D406-429E-A799-1CBD71201375}"/>
                </a:ext>
              </a:extLst>
            </p:cNvPr>
            <p:cNvCxnSpPr>
              <a:stCxn id="7" idx="2"/>
            </p:cNvCxnSpPr>
            <p:nvPr/>
          </p:nvCxnSpPr>
          <p:spPr>
            <a:xfrm flipV="1">
              <a:off x="4480571" y="3539646"/>
              <a:ext cx="182878" cy="1289"/>
            </a:xfrm>
            <a:prstGeom prst="line">
              <a:avLst/>
            </a:prstGeom>
            <a:grpFill/>
            <a:ln w="19050" cap="rnd" cmpd="sng" algn="ctr">
              <a:solidFill>
                <a:srgbClr val="000000"/>
              </a:solidFill>
              <a:prstDash val="solid"/>
            </a:ln>
            <a:effectLst/>
          </p:spPr>
        </p:cxnSp>
      </p:grpSp>
      <p:cxnSp>
        <p:nvCxnSpPr>
          <p:cNvPr id="11" name="Straight Connector 10"/>
          <p:cNvCxnSpPr/>
          <p:nvPr/>
        </p:nvCxnSpPr>
        <p:spPr>
          <a:xfrm>
            <a:off x="1101002" y="2542618"/>
            <a:ext cx="410547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1066320" y="2675218"/>
            <a:ext cx="4237057" cy="3416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latin typeface="Consolas" panose="020B0609020204030204" pitchFamily="49" charset="0"/>
              </a:rPr>
              <a:t>01000000010010010000111111011011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831634" y="2714385"/>
            <a:ext cx="3978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accent1">
                    <a:lumMod val="75000"/>
                  </a:schemeClr>
                </a:solidFill>
                <a:latin typeface="Trebuchet MS" panose="020B0603020202020204" pitchFamily="34" charset="0"/>
              </a:rPr>
              <a:t>B</a:t>
            </a:r>
            <a:endParaRPr lang="en-US" sz="2800" b="1" dirty="0">
              <a:solidFill>
                <a:schemeClr val="accent1">
                  <a:lumMod val="75000"/>
                </a:schemeClr>
              </a:solidFill>
              <a:latin typeface="Trebuchet MS" panose="020B0603020202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708711" y="2704258"/>
            <a:ext cx="12378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accent1">
                    <a:lumMod val="75000"/>
                  </a:schemeClr>
                </a:solidFill>
                <a:latin typeface="Trebuchet MS" panose="020B0603020202020204" pitchFamily="34" charset="0"/>
              </a:rPr>
              <a:t>Z  =  B</a:t>
            </a:r>
            <a:endParaRPr lang="en-US" sz="2800" b="1" dirty="0">
              <a:solidFill>
                <a:schemeClr val="accent1">
                  <a:lumMod val="75000"/>
                </a:schemeClr>
              </a:solidFill>
              <a:latin typeface="Trebuchet MS" panose="020B0603020202020204" pitchFamily="34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="" xmlns:a16="http://schemas.microsoft.com/office/drawing/2014/main" id="{642B8287-01E6-41D2-8692-7AE4CD59240E}"/>
              </a:ext>
            </a:extLst>
          </p:cNvPr>
          <p:cNvGrpSpPr/>
          <p:nvPr/>
        </p:nvGrpSpPr>
        <p:grpSpPr>
          <a:xfrm>
            <a:off x="6354340" y="2883107"/>
            <a:ext cx="182878" cy="185776"/>
            <a:chOff x="4480571" y="3448047"/>
            <a:chExt cx="182878" cy="185776"/>
          </a:xfrm>
          <a:solidFill>
            <a:srgbClr val="FFFFFF"/>
          </a:solidFill>
        </p:grpSpPr>
        <p:sp>
          <p:nvSpPr>
            <p:cNvPr id="16" name="Oval 15">
              <a:extLst>
                <a:ext uri="{FF2B5EF4-FFF2-40B4-BE49-F238E27FC236}">
                  <a16:creationId xmlns="" xmlns:a16="http://schemas.microsoft.com/office/drawing/2014/main" id="{EA78E61A-E12B-4E02-8DAA-3FF58EC5DDF8}"/>
                </a:ext>
              </a:extLst>
            </p:cNvPr>
            <p:cNvSpPr/>
            <p:nvPr/>
          </p:nvSpPr>
          <p:spPr>
            <a:xfrm>
              <a:off x="4480571" y="3448047"/>
              <a:ext cx="182878" cy="185776"/>
            </a:xfrm>
            <a:prstGeom prst="ellipse">
              <a:avLst/>
            </a:prstGeom>
            <a:grpFill/>
            <a:ln w="19050" cap="flat" cmpd="sng" algn="ctr">
              <a:solidFill>
                <a:schemeClr val="accent1">
                  <a:lumMod val="75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="" xmlns:a16="http://schemas.microsoft.com/office/drawing/2014/main" id="{ACF8FF20-87E6-4A18-BB75-7575560CCA57}"/>
                </a:ext>
              </a:extLst>
            </p:cNvPr>
            <p:cNvCxnSpPr>
              <a:stCxn id="16" idx="0"/>
              <a:endCxn id="16" idx="4"/>
            </p:cNvCxnSpPr>
            <p:nvPr/>
          </p:nvCxnSpPr>
          <p:spPr>
            <a:xfrm>
              <a:off x="4572010" y="3448047"/>
              <a:ext cx="0" cy="185776"/>
            </a:xfrm>
            <a:prstGeom prst="line">
              <a:avLst/>
            </a:prstGeom>
            <a:grpFill/>
            <a:ln w="19050" cap="rnd" cmpd="sng" algn="ctr">
              <a:solidFill>
                <a:schemeClr val="accent1">
                  <a:lumMod val="75000"/>
                </a:schemeClr>
              </a:solidFill>
              <a:prstDash val="solid"/>
            </a:ln>
            <a:effectLst/>
          </p:spPr>
        </p:cxnSp>
        <p:cxnSp>
          <p:nvCxnSpPr>
            <p:cNvPr id="18" name="Straight Connector 17">
              <a:extLst>
                <a:ext uri="{FF2B5EF4-FFF2-40B4-BE49-F238E27FC236}">
                  <a16:creationId xmlns="" xmlns:a16="http://schemas.microsoft.com/office/drawing/2014/main" id="{834DC0BA-D406-429E-A799-1CBD71201375}"/>
                </a:ext>
              </a:extLst>
            </p:cNvPr>
            <p:cNvCxnSpPr>
              <a:stCxn id="16" idx="2"/>
            </p:cNvCxnSpPr>
            <p:nvPr/>
          </p:nvCxnSpPr>
          <p:spPr>
            <a:xfrm flipV="1">
              <a:off x="4480571" y="3539646"/>
              <a:ext cx="182878" cy="1289"/>
            </a:xfrm>
            <a:prstGeom prst="line">
              <a:avLst/>
            </a:prstGeom>
            <a:grpFill/>
            <a:ln w="19050" cap="rnd" cmpd="sng" algn="ctr">
              <a:solidFill>
                <a:schemeClr val="accent1">
                  <a:lumMod val="75000"/>
                </a:schemeClr>
              </a:solidFill>
              <a:prstDash val="solid"/>
            </a:ln>
            <a:effectLst/>
          </p:spPr>
        </p:cxnSp>
      </p:grpSp>
      <p:sp>
        <p:nvSpPr>
          <p:cNvPr id="19" name="TextBox 18"/>
          <p:cNvSpPr txBox="1"/>
          <p:nvPr/>
        </p:nvSpPr>
        <p:spPr>
          <a:xfrm>
            <a:off x="329681" y="1292967"/>
            <a:ext cx="3978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accent1">
                    <a:lumMod val="75000"/>
                  </a:schemeClr>
                </a:solidFill>
                <a:latin typeface="Trebuchet MS" panose="020B0603020202020204" pitchFamily="34" charset="0"/>
              </a:rPr>
              <a:t>B</a:t>
            </a:r>
            <a:endParaRPr lang="en-US" sz="2800" b="1" dirty="0">
              <a:solidFill>
                <a:schemeClr val="accent1">
                  <a:lumMod val="75000"/>
                </a:schemeClr>
              </a:solidFill>
              <a:latin typeface="Trebuchet MS" panose="020B060302020202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40446" y="2001963"/>
            <a:ext cx="3850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accent1">
                    <a:lumMod val="75000"/>
                  </a:schemeClr>
                </a:solidFill>
                <a:latin typeface="Trebuchet MS" panose="020B0603020202020204" pitchFamily="34" charset="0"/>
              </a:rPr>
              <a:t>Z</a:t>
            </a:r>
            <a:endParaRPr lang="en-US" sz="2800" b="1" dirty="0">
              <a:solidFill>
                <a:schemeClr val="accent1">
                  <a:lumMod val="75000"/>
                </a:schemeClr>
              </a:solidFill>
              <a:latin typeface="Trebuchet MS" panose="020B0603020202020204" pitchFamily="34" charset="0"/>
            </a:endParaRPr>
          </a:p>
        </p:txBody>
      </p:sp>
      <p:cxnSp>
        <p:nvCxnSpPr>
          <p:cNvPr id="22" name="Straight Arrow Connector 21"/>
          <p:cNvCxnSpPr>
            <a:stCxn id="19" idx="3"/>
          </p:cNvCxnSpPr>
          <p:nvPr/>
        </p:nvCxnSpPr>
        <p:spPr>
          <a:xfrm>
            <a:off x="727547" y="1554577"/>
            <a:ext cx="284824" cy="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721324" y="2275959"/>
            <a:ext cx="284824" cy="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1058535" y="3035921"/>
            <a:ext cx="4237057" cy="3416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 smtClean="0">
                <a:latin typeface="Consolas" panose="020B0609020204030204" pitchFamily="49" charset="0"/>
              </a:rPr>
              <a:t>00000000000010000000000000000000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52891" y="2927307"/>
            <a:ext cx="4042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accent1">
                    <a:lumMod val="75000"/>
                  </a:schemeClr>
                </a:solidFill>
                <a:latin typeface="Trebuchet MS" panose="020B0603020202020204" pitchFamily="34" charset="0"/>
              </a:rPr>
              <a:t>C</a:t>
            </a:r>
            <a:endParaRPr lang="en-US" sz="2800" b="1" dirty="0">
              <a:solidFill>
                <a:schemeClr val="accent1">
                  <a:lumMod val="75000"/>
                </a:schemeClr>
              </a:solidFill>
              <a:latin typeface="Trebuchet MS" panose="020B0603020202020204" pitchFamily="34" charset="0"/>
            </a:endParaRPr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733769" y="3201303"/>
            <a:ext cx="284824" cy="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12" idx="3"/>
            <a:endCxn id="12" idx="1"/>
          </p:cNvCxnSpPr>
          <p:nvPr/>
        </p:nvCxnSpPr>
        <p:spPr>
          <a:xfrm flipH="1">
            <a:off x="1066320" y="2846034"/>
            <a:ext cx="4237057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1461030" y="3349563"/>
            <a:ext cx="3468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(an arbitrary </a:t>
            </a:r>
            <a:r>
              <a:rPr lang="en-US" b="1" i="1" dirty="0" smtClean="0">
                <a:solidFill>
                  <a:schemeClr val="accent1">
                    <a:lumMod val="75000"/>
                  </a:schemeClr>
                </a:solidFill>
              </a:rPr>
              <a:t>low-weight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 constant)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30" name="Straight Connector 29"/>
          <p:cNvCxnSpPr/>
          <p:nvPr/>
        </p:nvCxnSpPr>
        <p:spPr>
          <a:xfrm flipH="1" flipV="1">
            <a:off x="7595125" y="2828446"/>
            <a:ext cx="314105" cy="29533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7980785" y="2714505"/>
            <a:ext cx="4042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accent1">
                    <a:lumMod val="75000"/>
                  </a:schemeClr>
                </a:solidFill>
                <a:latin typeface="Trebuchet MS" panose="020B0603020202020204" pitchFamily="34" charset="0"/>
              </a:rPr>
              <a:t>C</a:t>
            </a:r>
            <a:endParaRPr lang="en-US" sz="2800" b="1" dirty="0">
              <a:solidFill>
                <a:schemeClr val="accent1">
                  <a:lumMod val="75000"/>
                </a:schemeClr>
              </a:solidFill>
              <a:latin typeface="Trebuchet MS" panose="020B0603020202020204" pitchFamily="34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1056990" y="4065388"/>
            <a:ext cx="4237057" cy="3416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latin typeface="Consolas" panose="020B0609020204030204" pitchFamily="49" charset="0"/>
              </a:rPr>
              <a:t>01000000010010010000111111011011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1056990" y="4776643"/>
            <a:ext cx="4237057" cy="3416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 smtClean="0">
                <a:latin typeface="Consolas" panose="020B0609020204030204" pitchFamily="49" charset="0"/>
              </a:rPr>
              <a:t>01000000010000010000111111011011</a:t>
            </a:r>
            <a:endParaRPr lang="en-US" dirty="0">
              <a:latin typeface="Consolas" panose="020B0609020204030204" pitchFamily="49" charset="0"/>
            </a:endParaRPr>
          </a:p>
        </p:txBody>
      </p:sp>
      <p:grpSp>
        <p:nvGrpSpPr>
          <p:cNvPr id="36" name="Group 35">
            <a:extLst>
              <a:ext uri="{FF2B5EF4-FFF2-40B4-BE49-F238E27FC236}">
                <a16:creationId xmlns="" xmlns:a16="http://schemas.microsoft.com/office/drawing/2014/main" id="{642B8287-01E6-41D2-8692-7AE4CD59240E}"/>
              </a:ext>
            </a:extLst>
          </p:cNvPr>
          <p:cNvGrpSpPr/>
          <p:nvPr/>
        </p:nvGrpSpPr>
        <p:grpSpPr>
          <a:xfrm>
            <a:off x="3084077" y="4487687"/>
            <a:ext cx="182878" cy="185776"/>
            <a:chOff x="4480571" y="3448047"/>
            <a:chExt cx="182878" cy="185776"/>
          </a:xfrm>
          <a:solidFill>
            <a:srgbClr val="FFFFFF"/>
          </a:solidFill>
        </p:grpSpPr>
        <p:sp>
          <p:nvSpPr>
            <p:cNvPr id="37" name="Oval 36">
              <a:extLst>
                <a:ext uri="{FF2B5EF4-FFF2-40B4-BE49-F238E27FC236}">
                  <a16:creationId xmlns="" xmlns:a16="http://schemas.microsoft.com/office/drawing/2014/main" id="{EA78E61A-E12B-4E02-8DAA-3FF58EC5DDF8}"/>
                </a:ext>
              </a:extLst>
            </p:cNvPr>
            <p:cNvSpPr/>
            <p:nvPr/>
          </p:nvSpPr>
          <p:spPr>
            <a:xfrm>
              <a:off x="4480571" y="3448047"/>
              <a:ext cx="182878" cy="185776"/>
            </a:xfrm>
            <a:prstGeom prst="ellipse">
              <a:avLst/>
            </a:prstGeom>
            <a:grpFill/>
            <a:ln w="19050" cap="flat" cmpd="sng" algn="ctr">
              <a:solidFill>
                <a:srgbClr val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  <p:cxnSp>
          <p:nvCxnSpPr>
            <p:cNvPr id="38" name="Straight Connector 37">
              <a:extLst>
                <a:ext uri="{FF2B5EF4-FFF2-40B4-BE49-F238E27FC236}">
                  <a16:creationId xmlns="" xmlns:a16="http://schemas.microsoft.com/office/drawing/2014/main" id="{ACF8FF20-87E6-4A18-BB75-7575560CCA57}"/>
                </a:ext>
              </a:extLst>
            </p:cNvPr>
            <p:cNvCxnSpPr>
              <a:stCxn id="37" idx="0"/>
              <a:endCxn id="37" idx="4"/>
            </p:cNvCxnSpPr>
            <p:nvPr/>
          </p:nvCxnSpPr>
          <p:spPr>
            <a:xfrm>
              <a:off x="4572010" y="3448047"/>
              <a:ext cx="0" cy="185776"/>
            </a:xfrm>
            <a:prstGeom prst="line">
              <a:avLst/>
            </a:prstGeom>
            <a:grpFill/>
            <a:ln w="19050" cap="rnd" cmpd="sng" algn="ctr">
              <a:solidFill>
                <a:srgbClr val="000000"/>
              </a:solidFill>
              <a:prstDash val="solid"/>
            </a:ln>
            <a:effectLst/>
          </p:spPr>
        </p:cxnSp>
        <p:cxnSp>
          <p:nvCxnSpPr>
            <p:cNvPr id="39" name="Straight Connector 38">
              <a:extLst>
                <a:ext uri="{FF2B5EF4-FFF2-40B4-BE49-F238E27FC236}">
                  <a16:creationId xmlns="" xmlns:a16="http://schemas.microsoft.com/office/drawing/2014/main" id="{834DC0BA-D406-429E-A799-1CBD71201375}"/>
                </a:ext>
              </a:extLst>
            </p:cNvPr>
            <p:cNvCxnSpPr>
              <a:stCxn id="37" idx="2"/>
            </p:cNvCxnSpPr>
            <p:nvPr/>
          </p:nvCxnSpPr>
          <p:spPr>
            <a:xfrm flipV="1">
              <a:off x="4480571" y="3539646"/>
              <a:ext cx="182878" cy="1289"/>
            </a:xfrm>
            <a:prstGeom prst="line">
              <a:avLst/>
            </a:prstGeom>
            <a:grpFill/>
            <a:ln w="19050" cap="rnd" cmpd="sng" algn="ctr">
              <a:solidFill>
                <a:srgbClr val="000000"/>
              </a:solidFill>
              <a:prstDash val="solid"/>
            </a:ln>
            <a:effectLst/>
          </p:spPr>
        </p:cxnSp>
      </p:grpSp>
      <p:cxnSp>
        <p:nvCxnSpPr>
          <p:cNvPr id="40" name="Straight Connector 39"/>
          <p:cNvCxnSpPr/>
          <p:nvPr/>
        </p:nvCxnSpPr>
        <p:spPr>
          <a:xfrm>
            <a:off x="1099457" y="5214118"/>
            <a:ext cx="410547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tangle 40"/>
          <p:cNvSpPr/>
          <p:nvPr/>
        </p:nvSpPr>
        <p:spPr>
          <a:xfrm>
            <a:off x="1064775" y="5346718"/>
            <a:ext cx="4237057" cy="3416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 smtClean="0">
                <a:latin typeface="Consolas" panose="020B0609020204030204" pitchFamily="49" charset="0"/>
              </a:rPr>
              <a:t>00000000000010000000000000000000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61318" y="3964467"/>
            <a:ext cx="3978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accent1">
                    <a:lumMod val="75000"/>
                  </a:schemeClr>
                </a:solidFill>
                <a:latin typeface="Trebuchet MS" panose="020B0603020202020204" pitchFamily="34" charset="0"/>
              </a:rPr>
              <a:t>B</a:t>
            </a:r>
            <a:endParaRPr lang="en-US" sz="2800" b="1" dirty="0">
              <a:solidFill>
                <a:schemeClr val="accent1">
                  <a:lumMod val="75000"/>
                </a:schemeClr>
              </a:solidFill>
              <a:latin typeface="Trebuchet MS" panose="020B0603020202020204" pitchFamily="34" charset="0"/>
            </a:endParaRPr>
          </a:p>
        </p:txBody>
      </p:sp>
      <p:cxnSp>
        <p:nvCxnSpPr>
          <p:cNvPr id="43" name="Straight Arrow Connector 42"/>
          <p:cNvCxnSpPr>
            <a:stCxn id="42" idx="3"/>
          </p:cNvCxnSpPr>
          <p:nvPr/>
        </p:nvCxnSpPr>
        <p:spPr>
          <a:xfrm>
            <a:off x="759184" y="4226077"/>
            <a:ext cx="284824" cy="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364722" y="4673463"/>
            <a:ext cx="4122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accent1">
                    <a:lumMod val="75000"/>
                  </a:schemeClr>
                </a:solidFill>
                <a:latin typeface="Trebuchet MS" panose="020B0603020202020204" pitchFamily="34" charset="0"/>
              </a:rPr>
              <a:t>A</a:t>
            </a:r>
            <a:endParaRPr lang="en-US" sz="2800" b="1" dirty="0">
              <a:solidFill>
                <a:schemeClr val="accent1">
                  <a:lumMod val="75000"/>
                </a:schemeClr>
              </a:solidFill>
              <a:latin typeface="Trebuchet MS" panose="020B0603020202020204" pitchFamily="34" charset="0"/>
            </a:endParaRPr>
          </a:p>
        </p:txBody>
      </p:sp>
      <p:cxnSp>
        <p:nvCxnSpPr>
          <p:cNvPr id="45" name="Straight Arrow Connector 44"/>
          <p:cNvCxnSpPr>
            <a:stCxn id="44" idx="3"/>
          </p:cNvCxnSpPr>
          <p:nvPr/>
        </p:nvCxnSpPr>
        <p:spPr>
          <a:xfrm>
            <a:off x="777014" y="4935073"/>
            <a:ext cx="270398" cy="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358381" y="5222355"/>
            <a:ext cx="4042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accent1">
                    <a:lumMod val="75000"/>
                  </a:schemeClr>
                </a:solidFill>
                <a:latin typeface="Trebuchet MS" panose="020B0603020202020204" pitchFamily="34" charset="0"/>
              </a:rPr>
              <a:t>C</a:t>
            </a:r>
            <a:endParaRPr lang="en-US" sz="2800" b="1" dirty="0">
              <a:solidFill>
                <a:schemeClr val="accent1">
                  <a:lumMod val="75000"/>
                </a:schemeClr>
              </a:solidFill>
              <a:latin typeface="Trebuchet MS" panose="020B0603020202020204" pitchFamily="34" charset="0"/>
            </a:endParaRPr>
          </a:p>
        </p:txBody>
      </p:sp>
      <p:cxnSp>
        <p:nvCxnSpPr>
          <p:cNvPr id="47" name="Straight Arrow Connector 46"/>
          <p:cNvCxnSpPr/>
          <p:nvPr/>
        </p:nvCxnSpPr>
        <p:spPr>
          <a:xfrm>
            <a:off x="739259" y="5496351"/>
            <a:ext cx="284824" cy="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5831634" y="3794922"/>
            <a:ext cx="3978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accent1">
                    <a:lumMod val="75000"/>
                  </a:schemeClr>
                </a:solidFill>
                <a:latin typeface="Trebuchet MS" panose="020B0603020202020204" pitchFamily="34" charset="0"/>
              </a:rPr>
              <a:t>B</a:t>
            </a:r>
            <a:endParaRPr lang="en-US" sz="2800" b="1" dirty="0">
              <a:solidFill>
                <a:schemeClr val="accent1">
                  <a:lumMod val="75000"/>
                </a:schemeClr>
              </a:solidFill>
              <a:latin typeface="Trebuchet MS" panose="020B0603020202020204" pitchFamily="34" charset="0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6708711" y="3784795"/>
            <a:ext cx="12516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1">
                    <a:lumMod val="75000"/>
                  </a:schemeClr>
                </a:solidFill>
                <a:latin typeface="Trebuchet MS" panose="020B0603020202020204" pitchFamily="34" charset="0"/>
              </a:rPr>
              <a:t>A</a:t>
            </a:r>
            <a:r>
              <a:rPr lang="en-US" sz="2800" b="1" dirty="0" smtClean="0">
                <a:solidFill>
                  <a:schemeClr val="accent1">
                    <a:lumMod val="75000"/>
                  </a:schemeClr>
                </a:solidFill>
                <a:latin typeface="Trebuchet MS" panose="020B0603020202020204" pitchFamily="34" charset="0"/>
              </a:rPr>
              <a:t>  =  C</a:t>
            </a:r>
            <a:endParaRPr lang="en-US" sz="2800" b="1" dirty="0">
              <a:solidFill>
                <a:schemeClr val="accent1">
                  <a:lumMod val="75000"/>
                </a:schemeClr>
              </a:solidFill>
              <a:latin typeface="Trebuchet MS" panose="020B0603020202020204" pitchFamily="34" charset="0"/>
            </a:endParaRPr>
          </a:p>
        </p:txBody>
      </p:sp>
      <p:grpSp>
        <p:nvGrpSpPr>
          <p:cNvPr id="50" name="Group 49">
            <a:extLst>
              <a:ext uri="{FF2B5EF4-FFF2-40B4-BE49-F238E27FC236}">
                <a16:creationId xmlns="" xmlns:a16="http://schemas.microsoft.com/office/drawing/2014/main" id="{642B8287-01E6-41D2-8692-7AE4CD59240E}"/>
              </a:ext>
            </a:extLst>
          </p:cNvPr>
          <p:cNvGrpSpPr/>
          <p:nvPr/>
        </p:nvGrpSpPr>
        <p:grpSpPr>
          <a:xfrm>
            <a:off x="6354340" y="3963644"/>
            <a:ext cx="182878" cy="185776"/>
            <a:chOff x="4480571" y="3448047"/>
            <a:chExt cx="182878" cy="185776"/>
          </a:xfrm>
          <a:solidFill>
            <a:srgbClr val="FFFFFF"/>
          </a:solidFill>
        </p:grpSpPr>
        <p:sp>
          <p:nvSpPr>
            <p:cNvPr id="51" name="Oval 50">
              <a:extLst>
                <a:ext uri="{FF2B5EF4-FFF2-40B4-BE49-F238E27FC236}">
                  <a16:creationId xmlns="" xmlns:a16="http://schemas.microsoft.com/office/drawing/2014/main" id="{EA78E61A-E12B-4E02-8DAA-3FF58EC5DDF8}"/>
                </a:ext>
              </a:extLst>
            </p:cNvPr>
            <p:cNvSpPr/>
            <p:nvPr/>
          </p:nvSpPr>
          <p:spPr>
            <a:xfrm>
              <a:off x="4480571" y="3448047"/>
              <a:ext cx="182878" cy="185776"/>
            </a:xfrm>
            <a:prstGeom prst="ellipse">
              <a:avLst/>
            </a:prstGeom>
            <a:grpFill/>
            <a:ln w="19050" cap="flat" cmpd="sng" algn="ctr">
              <a:solidFill>
                <a:schemeClr val="accent1">
                  <a:lumMod val="75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  <p:cxnSp>
          <p:nvCxnSpPr>
            <p:cNvPr id="52" name="Straight Connector 51">
              <a:extLst>
                <a:ext uri="{FF2B5EF4-FFF2-40B4-BE49-F238E27FC236}">
                  <a16:creationId xmlns="" xmlns:a16="http://schemas.microsoft.com/office/drawing/2014/main" id="{ACF8FF20-87E6-4A18-BB75-7575560CCA57}"/>
                </a:ext>
              </a:extLst>
            </p:cNvPr>
            <p:cNvCxnSpPr>
              <a:stCxn id="51" idx="0"/>
              <a:endCxn id="51" idx="4"/>
            </p:cNvCxnSpPr>
            <p:nvPr/>
          </p:nvCxnSpPr>
          <p:spPr>
            <a:xfrm>
              <a:off x="4572010" y="3448047"/>
              <a:ext cx="0" cy="185776"/>
            </a:xfrm>
            <a:prstGeom prst="line">
              <a:avLst/>
            </a:prstGeom>
            <a:grpFill/>
            <a:ln w="19050" cap="rnd" cmpd="sng" algn="ctr">
              <a:solidFill>
                <a:schemeClr val="accent1">
                  <a:lumMod val="75000"/>
                </a:schemeClr>
              </a:solidFill>
              <a:prstDash val="solid"/>
            </a:ln>
            <a:effectLst/>
          </p:spPr>
        </p:cxnSp>
        <p:cxnSp>
          <p:nvCxnSpPr>
            <p:cNvPr id="53" name="Straight Connector 52">
              <a:extLst>
                <a:ext uri="{FF2B5EF4-FFF2-40B4-BE49-F238E27FC236}">
                  <a16:creationId xmlns="" xmlns:a16="http://schemas.microsoft.com/office/drawing/2014/main" id="{834DC0BA-D406-429E-A799-1CBD71201375}"/>
                </a:ext>
              </a:extLst>
            </p:cNvPr>
            <p:cNvCxnSpPr>
              <a:stCxn id="51" idx="2"/>
            </p:cNvCxnSpPr>
            <p:nvPr/>
          </p:nvCxnSpPr>
          <p:spPr>
            <a:xfrm flipV="1">
              <a:off x="4480571" y="3539646"/>
              <a:ext cx="182878" cy="1289"/>
            </a:xfrm>
            <a:prstGeom prst="line">
              <a:avLst/>
            </a:prstGeom>
            <a:grpFill/>
            <a:ln w="19050" cap="rnd" cmpd="sng" algn="ctr">
              <a:solidFill>
                <a:schemeClr val="accent1">
                  <a:lumMod val="75000"/>
                </a:schemeClr>
              </a:solidFill>
              <a:prstDash val="solid"/>
            </a:ln>
            <a:effectLst/>
          </p:spPr>
        </p:cxnSp>
      </p:grpSp>
      <p:cxnSp>
        <p:nvCxnSpPr>
          <p:cNvPr id="54" name="Straight Connector 53"/>
          <p:cNvCxnSpPr/>
          <p:nvPr/>
        </p:nvCxnSpPr>
        <p:spPr>
          <a:xfrm flipH="1" flipV="1">
            <a:off x="7595125" y="3908983"/>
            <a:ext cx="314105" cy="29533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7980785" y="3795042"/>
            <a:ext cx="3978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1">
                    <a:lumMod val="75000"/>
                  </a:schemeClr>
                </a:solidFill>
                <a:latin typeface="Trebuchet MS" panose="020B0603020202020204" pitchFamily="34" charset="0"/>
              </a:rPr>
              <a:t>B</a:t>
            </a:r>
            <a:endParaRPr lang="en-US" sz="2800" b="1" dirty="0">
              <a:solidFill>
                <a:schemeClr val="accent1">
                  <a:lumMod val="75000"/>
                </a:schemeClr>
              </a:solidFill>
              <a:latin typeface="Trebuchet MS" panose="020B0603020202020204" pitchFamily="34" charset="0"/>
            </a:endParaRPr>
          </a:p>
        </p:txBody>
      </p:sp>
      <p:cxnSp>
        <p:nvCxnSpPr>
          <p:cNvPr id="57" name="Straight Connector 56"/>
          <p:cNvCxnSpPr/>
          <p:nvPr/>
        </p:nvCxnSpPr>
        <p:spPr>
          <a:xfrm flipH="1">
            <a:off x="965548" y="5520841"/>
            <a:ext cx="4237057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Rectangle 57"/>
          <p:cNvSpPr/>
          <p:nvPr/>
        </p:nvSpPr>
        <p:spPr>
          <a:xfrm>
            <a:off x="1074573" y="5745575"/>
            <a:ext cx="4237057" cy="3416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latin typeface="Consolas" panose="020B0609020204030204" pitchFamily="49" charset="0"/>
              </a:rPr>
              <a:t>01000000010010010000111111011011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378901" y="5644654"/>
            <a:ext cx="3978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accent1">
                    <a:lumMod val="75000"/>
                  </a:schemeClr>
                </a:solidFill>
                <a:latin typeface="Trebuchet MS" panose="020B0603020202020204" pitchFamily="34" charset="0"/>
              </a:rPr>
              <a:t>B</a:t>
            </a:r>
            <a:endParaRPr lang="en-US" sz="2800" b="1" dirty="0">
              <a:solidFill>
                <a:schemeClr val="accent1">
                  <a:lumMod val="75000"/>
                </a:schemeClr>
              </a:solidFill>
              <a:latin typeface="Trebuchet MS" panose="020B0603020202020204" pitchFamily="34" charset="0"/>
            </a:endParaRPr>
          </a:p>
        </p:txBody>
      </p:sp>
      <p:cxnSp>
        <p:nvCxnSpPr>
          <p:cNvPr id="60" name="Straight Arrow Connector 59"/>
          <p:cNvCxnSpPr>
            <a:stCxn id="59" idx="3"/>
          </p:cNvCxnSpPr>
          <p:nvPr/>
        </p:nvCxnSpPr>
        <p:spPr>
          <a:xfrm>
            <a:off x="776767" y="5906264"/>
            <a:ext cx="284824" cy="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/>
          <p:cNvSpPr txBox="1"/>
          <p:nvPr/>
        </p:nvSpPr>
        <p:spPr>
          <a:xfrm>
            <a:off x="5668146" y="4699135"/>
            <a:ext cx="12452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accent1">
                    <a:lumMod val="75000"/>
                  </a:schemeClr>
                </a:solidFill>
                <a:latin typeface="Trebuchet MS" panose="020B0603020202020204" pitchFamily="34" charset="0"/>
              </a:rPr>
              <a:t>A  =  B</a:t>
            </a:r>
            <a:endParaRPr lang="en-US" sz="2800" b="1" dirty="0">
              <a:solidFill>
                <a:schemeClr val="accent1">
                  <a:lumMod val="75000"/>
                </a:schemeClr>
              </a:solidFill>
              <a:latin typeface="Trebuchet MS" panose="020B0603020202020204" pitchFamily="34" charset="0"/>
            </a:endParaRPr>
          </a:p>
        </p:txBody>
      </p:sp>
      <p:grpSp>
        <p:nvGrpSpPr>
          <p:cNvPr id="62" name="Group 61">
            <a:extLst>
              <a:ext uri="{FF2B5EF4-FFF2-40B4-BE49-F238E27FC236}">
                <a16:creationId xmlns="" xmlns:a16="http://schemas.microsoft.com/office/drawing/2014/main" id="{642B8287-01E6-41D2-8692-7AE4CD59240E}"/>
              </a:ext>
            </a:extLst>
          </p:cNvPr>
          <p:cNvGrpSpPr/>
          <p:nvPr/>
        </p:nvGrpSpPr>
        <p:grpSpPr>
          <a:xfrm>
            <a:off x="7036014" y="4873178"/>
            <a:ext cx="182878" cy="185776"/>
            <a:chOff x="4480571" y="3448047"/>
            <a:chExt cx="182878" cy="185776"/>
          </a:xfrm>
          <a:solidFill>
            <a:srgbClr val="FFFFFF"/>
          </a:solidFill>
        </p:grpSpPr>
        <p:sp>
          <p:nvSpPr>
            <p:cNvPr id="63" name="Oval 62">
              <a:extLst>
                <a:ext uri="{FF2B5EF4-FFF2-40B4-BE49-F238E27FC236}">
                  <a16:creationId xmlns="" xmlns:a16="http://schemas.microsoft.com/office/drawing/2014/main" id="{EA78E61A-E12B-4E02-8DAA-3FF58EC5DDF8}"/>
                </a:ext>
              </a:extLst>
            </p:cNvPr>
            <p:cNvSpPr/>
            <p:nvPr/>
          </p:nvSpPr>
          <p:spPr>
            <a:xfrm>
              <a:off x="4480571" y="3448047"/>
              <a:ext cx="182878" cy="185776"/>
            </a:xfrm>
            <a:prstGeom prst="ellipse">
              <a:avLst/>
            </a:prstGeom>
            <a:grpFill/>
            <a:ln w="19050" cap="flat" cmpd="sng" algn="ctr">
              <a:solidFill>
                <a:schemeClr val="accent1">
                  <a:lumMod val="75000"/>
                </a:schemeClr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  <p:cxnSp>
          <p:nvCxnSpPr>
            <p:cNvPr id="64" name="Straight Connector 63">
              <a:extLst>
                <a:ext uri="{FF2B5EF4-FFF2-40B4-BE49-F238E27FC236}">
                  <a16:creationId xmlns="" xmlns:a16="http://schemas.microsoft.com/office/drawing/2014/main" id="{ACF8FF20-87E6-4A18-BB75-7575560CCA57}"/>
                </a:ext>
              </a:extLst>
            </p:cNvPr>
            <p:cNvCxnSpPr>
              <a:stCxn id="63" idx="0"/>
              <a:endCxn id="63" idx="4"/>
            </p:cNvCxnSpPr>
            <p:nvPr/>
          </p:nvCxnSpPr>
          <p:spPr>
            <a:xfrm>
              <a:off x="4572010" y="3448047"/>
              <a:ext cx="0" cy="185776"/>
            </a:xfrm>
            <a:prstGeom prst="line">
              <a:avLst/>
            </a:prstGeom>
            <a:grpFill/>
            <a:ln w="19050" cap="rnd" cmpd="sng" algn="ctr">
              <a:solidFill>
                <a:schemeClr val="accent1">
                  <a:lumMod val="75000"/>
                </a:schemeClr>
              </a:solidFill>
              <a:prstDash val="solid"/>
            </a:ln>
            <a:effectLst/>
          </p:spPr>
        </p:cxnSp>
        <p:cxnSp>
          <p:nvCxnSpPr>
            <p:cNvPr id="65" name="Straight Connector 64">
              <a:extLst>
                <a:ext uri="{FF2B5EF4-FFF2-40B4-BE49-F238E27FC236}">
                  <a16:creationId xmlns="" xmlns:a16="http://schemas.microsoft.com/office/drawing/2014/main" id="{834DC0BA-D406-429E-A799-1CBD71201375}"/>
                </a:ext>
              </a:extLst>
            </p:cNvPr>
            <p:cNvCxnSpPr>
              <a:stCxn id="63" idx="2"/>
            </p:cNvCxnSpPr>
            <p:nvPr/>
          </p:nvCxnSpPr>
          <p:spPr>
            <a:xfrm flipV="1">
              <a:off x="4480571" y="3539646"/>
              <a:ext cx="182878" cy="1289"/>
            </a:xfrm>
            <a:prstGeom prst="line">
              <a:avLst/>
            </a:prstGeom>
            <a:grpFill/>
            <a:ln w="19050" cap="rnd" cmpd="sng" algn="ctr">
              <a:solidFill>
                <a:schemeClr val="accent1">
                  <a:lumMod val="75000"/>
                </a:schemeClr>
              </a:solidFill>
              <a:prstDash val="solid"/>
            </a:ln>
            <a:effectLst/>
          </p:spPr>
        </p:cxnSp>
      </p:grpSp>
      <p:sp>
        <p:nvSpPr>
          <p:cNvPr id="66" name="TextBox 65"/>
          <p:cNvSpPr txBox="1"/>
          <p:nvPr/>
        </p:nvSpPr>
        <p:spPr>
          <a:xfrm>
            <a:off x="7333904" y="4716677"/>
            <a:ext cx="4042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accent1">
                    <a:lumMod val="75000"/>
                  </a:schemeClr>
                </a:solidFill>
                <a:latin typeface="Trebuchet MS" panose="020B0603020202020204" pitchFamily="34" charset="0"/>
              </a:rPr>
              <a:t>C</a:t>
            </a:r>
            <a:endParaRPr lang="en-US" sz="2800" b="1" dirty="0">
              <a:solidFill>
                <a:schemeClr val="accent1">
                  <a:lumMod val="75000"/>
                </a:schemeClr>
              </a:solidFill>
              <a:latin typeface="Trebuchet MS" panose="020B0603020202020204" pitchFamily="34" charset="0"/>
            </a:endParaRPr>
          </a:p>
        </p:txBody>
      </p:sp>
      <p:sp>
        <p:nvSpPr>
          <p:cNvPr id="67" name="Rectangle 66"/>
          <p:cNvSpPr/>
          <p:nvPr/>
        </p:nvSpPr>
        <p:spPr>
          <a:xfrm>
            <a:off x="5640354" y="2627674"/>
            <a:ext cx="2911151" cy="1813110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8" name="Straight Arrow Connector 67"/>
          <p:cNvCxnSpPr/>
          <p:nvPr/>
        </p:nvCxnSpPr>
        <p:spPr>
          <a:xfrm>
            <a:off x="5311630" y="4935073"/>
            <a:ext cx="270398" cy="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ight Arrow 68"/>
          <p:cNvSpPr/>
          <p:nvPr/>
        </p:nvSpPr>
        <p:spPr>
          <a:xfrm rot="3607928">
            <a:off x="7549995" y="3410323"/>
            <a:ext cx="830824" cy="1848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ight Arrow 69"/>
          <p:cNvSpPr/>
          <p:nvPr/>
        </p:nvSpPr>
        <p:spPr>
          <a:xfrm rot="17653986">
            <a:off x="7549994" y="3420804"/>
            <a:ext cx="830824" cy="184812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/>
          <p:cNvSpPr txBox="1"/>
          <p:nvPr/>
        </p:nvSpPr>
        <p:spPr>
          <a:xfrm>
            <a:off x="361318" y="2545663"/>
            <a:ext cx="3978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accent1">
                    <a:lumMod val="75000"/>
                  </a:schemeClr>
                </a:solidFill>
                <a:latin typeface="Trebuchet MS" panose="020B0603020202020204" pitchFamily="34" charset="0"/>
              </a:rPr>
              <a:t>B</a:t>
            </a:r>
            <a:endParaRPr lang="en-US" sz="2800" b="1" dirty="0">
              <a:solidFill>
                <a:schemeClr val="accent1">
                  <a:lumMod val="75000"/>
                </a:schemeClr>
              </a:solidFill>
              <a:latin typeface="Trebuchet MS" panose="020B0603020202020204" pitchFamily="34" charset="0"/>
            </a:endParaRPr>
          </a:p>
        </p:txBody>
      </p:sp>
      <p:cxnSp>
        <p:nvCxnSpPr>
          <p:cNvPr id="72" name="Straight Arrow Connector 71"/>
          <p:cNvCxnSpPr>
            <a:stCxn id="71" idx="3"/>
          </p:cNvCxnSpPr>
          <p:nvPr/>
        </p:nvCxnSpPr>
        <p:spPr>
          <a:xfrm>
            <a:off x="759184" y="2807273"/>
            <a:ext cx="284824" cy="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4090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500"/>
                            </p:stCondLst>
                            <p:childTnLst>
                              <p:par>
                                <p:cTn id="9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1000"/>
                            </p:stCondLst>
                            <p:childTnLst>
                              <p:par>
                                <p:cTn id="9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7" fill="hold">
                      <p:stCondLst>
                        <p:cond delay="indefinite"/>
                      </p:stCondLst>
                      <p:childTnLst>
                        <p:par>
                          <p:cTn id="158" fill="hold">
                            <p:stCondLst>
                              <p:cond delay="0"/>
                            </p:stCondLst>
                            <p:childTnLst>
                              <p:par>
                                <p:cTn id="1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4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12" grpId="0"/>
      <p:bldP spid="13" grpId="0"/>
      <p:bldP spid="14" grpId="0"/>
      <p:bldP spid="19" grpId="0"/>
      <p:bldP spid="20" grpId="0"/>
      <p:bldP spid="24" grpId="0"/>
      <p:bldP spid="25" grpId="0"/>
      <p:bldP spid="29" grpId="0"/>
      <p:bldP spid="33" grpId="0"/>
      <p:bldP spid="34" grpId="0"/>
      <p:bldP spid="35" grpId="0"/>
      <p:bldP spid="41" grpId="0"/>
      <p:bldP spid="42" grpId="0"/>
      <p:bldP spid="44" grpId="0"/>
      <p:bldP spid="46" grpId="0"/>
      <p:bldP spid="48" grpId="0"/>
      <p:bldP spid="49" grpId="0"/>
      <p:bldP spid="55" grpId="0"/>
      <p:bldP spid="58" grpId="0"/>
      <p:bldP spid="59" grpId="0"/>
      <p:bldP spid="61" grpId="0"/>
      <p:bldP spid="66" grpId="0"/>
      <p:bldP spid="67" grpId="0" animBg="1"/>
      <p:bldP spid="69" grpId="0" animBg="1"/>
      <p:bldP spid="70" grpId="0" animBg="1"/>
      <p:bldP spid="7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27B8B31-4C93-4EF4-B498-8C62A3A38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dirty="0"/>
              <a:t>Zero Data Remapping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9F4024C0-9164-47A0-A0A8-563B8921B2EB}"/>
              </a:ext>
            </a:extLst>
          </p:cNvPr>
          <p:cNvSpPr txBox="1"/>
          <p:nvPr/>
        </p:nvSpPr>
        <p:spPr>
          <a:xfrm>
            <a:off x="1760974" y="1690689"/>
            <a:ext cx="5622052" cy="275152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01000000010010010000111111011011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00000000000000000000000000000000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01000001000111011110100111100110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00000000000000000000000000000000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01000000011010010000111111011011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00000000000000000000000000000000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00111111101101001111110111110100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00000000000000000000000000000000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F57A86F4-5A76-40CF-8727-9ADB5E6D445F}"/>
              </a:ext>
            </a:extLst>
          </p:cNvPr>
          <p:cNvSpPr txBox="1"/>
          <p:nvPr/>
        </p:nvSpPr>
        <p:spPr>
          <a:xfrm>
            <a:off x="1723468" y="1690689"/>
            <a:ext cx="5622052" cy="275152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01000000010010010000111111011011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0000</a:t>
            </a:r>
            <a:r>
              <a:rPr lang="en-US" sz="2400" dirty="0">
                <a:solidFill>
                  <a:srgbClr val="FF0000"/>
                </a:solidFill>
                <a:latin typeface="Consolas" panose="020B0609020204030204" pitchFamily="49" charset="0"/>
              </a:rPr>
              <a:t>1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000000000000000000000000000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01000001000111011110100111100110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0000</a:t>
            </a:r>
            <a:r>
              <a:rPr lang="en-US" sz="2400" dirty="0">
                <a:solidFill>
                  <a:srgbClr val="FF0000"/>
                </a:solidFill>
                <a:latin typeface="Consolas" panose="020B0609020204030204" pitchFamily="49" charset="0"/>
              </a:rPr>
              <a:t>1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000000000000000000000000000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01000000011010010000111111011011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0000</a:t>
            </a:r>
            <a:r>
              <a:rPr lang="en-US" sz="2400" dirty="0">
                <a:solidFill>
                  <a:srgbClr val="FF0000"/>
                </a:solidFill>
                <a:latin typeface="Consolas" panose="020B0609020204030204" pitchFamily="49" charset="0"/>
              </a:rPr>
              <a:t>1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000000000000000000000000000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00111111101101001111110111110100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0000</a:t>
            </a:r>
            <a:r>
              <a:rPr lang="en-US" sz="2400" dirty="0">
                <a:solidFill>
                  <a:srgbClr val="FF0000"/>
                </a:solidFill>
                <a:latin typeface="Consolas" panose="020B0609020204030204" pitchFamily="49" charset="0"/>
              </a:rPr>
              <a:t>1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000000000000000000000000000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="" xmlns:a16="http://schemas.microsoft.com/office/drawing/2014/main" id="{7501CAF0-9456-4297-A420-5756E783CFF3}"/>
              </a:ext>
            </a:extLst>
          </p:cNvPr>
          <p:cNvGrpSpPr/>
          <p:nvPr/>
        </p:nvGrpSpPr>
        <p:grpSpPr>
          <a:xfrm>
            <a:off x="1648460" y="2095351"/>
            <a:ext cx="5697060" cy="2261506"/>
            <a:chOff x="1685966" y="2089834"/>
            <a:chExt cx="5697060" cy="2261506"/>
          </a:xfrm>
        </p:grpSpPr>
        <p:sp>
          <p:nvSpPr>
            <p:cNvPr id="6" name="Rectangle: Rounded Corners 5">
              <a:extLst>
                <a:ext uri="{FF2B5EF4-FFF2-40B4-BE49-F238E27FC236}">
                  <a16:creationId xmlns="" xmlns:a16="http://schemas.microsoft.com/office/drawing/2014/main" id="{3A3ABD18-5BD6-478A-B62B-96F9FA4A0A63}"/>
                </a:ext>
              </a:extLst>
            </p:cNvPr>
            <p:cNvSpPr/>
            <p:nvPr/>
          </p:nvSpPr>
          <p:spPr>
            <a:xfrm>
              <a:off x="1685969" y="2089834"/>
              <a:ext cx="5697057" cy="285282"/>
            </a:xfrm>
            <a:prstGeom prst="roundRect">
              <a:avLst/>
            </a:prstGeom>
            <a:solidFill>
              <a:srgbClr val="6699FF">
                <a:alpha val="29804"/>
              </a:srgb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="" xmlns:a16="http://schemas.microsoft.com/office/drawing/2014/main" id="{A92E14AB-57A1-4EF7-A8E1-89B3286439BF}"/>
                </a:ext>
              </a:extLst>
            </p:cNvPr>
            <p:cNvSpPr/>
            <p:nvPr/>
          </p:nvSpPr>
          <p:spPr>
            <a:xfrm>
              <a:off x="1685968" y="2755211"/>
              <a:ext cx="5697057" cy="285282"/>
            </a:xfrm>
            <a:prstGeom prst="roundRect">
              <a:avLst/>
            </a:prstGeom>
            <a:solidFill>
              <a:srgbClr val="6699FF">
                <a:alpha val="29804"/>
              </a:srgb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="" xmlns:a16="http://schemas.microsoft.com/office/drawing/2014/main" id="{4038B968-BE6C-424B-9346-9776DEAAE5B8}"/>
                </a:ext>
              </a:extLst>
            </p:cNvPr>
            <p:cNvSpPr/>
            <p:nvPr/>
          </p:nvSpPr>
          <p:spPr>
            <a:xfrm>
              <a:off x="1685967" y="3415397"/>
              <a:ext cx="5697057" cy="285282"/>
            </a:xfrm>
            <a:prstGeom prst="roundRect">
              <a:avLst/>
            </a:prstGeom>
            <a:solidFill>
              <a:srgbClr val="6699FF">
                <a:alpha val="29804"/>
              </a:srgb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="" xmlns:a16="http://schemas.microsoft.com/office/drawing/2014/main" id="{BAB19BB7-BFAC-47C1-9885-CD62FA1F96A7}"/>
                </a:ext>
              </a:extLst>
            </p:cNvPr>
            <p:cNvSpPr/>
            <p:nvPr/>
          </p:nvSpPr>
          <p:spPr>
            <a:xfrm>
              <a:off x="1685966" y="4066058"/>
              <a:ext cx="5697057" cy="285282"/>
            </a:xfrm>
            <a:prstGeom prst="roundRect">
              <a:avLst/>
            </a:prstGeom>
            <a:solidFill>
              <a:srgbClr val="6699FF">
                <a:alpha val="29804"/>
              </a:srgb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C3E186F2-266A-425C-A428-9B450A6EF452}"/>
              </a:ext>
            </a:extLst>
          </p:cNvPr>
          <p:cNvSpPr txBox="1"/>
          <p:nvPr/>
        </p:nvSpPr>
        <p:spPr>
          <a:xfrm>
            <a:off x="1261151" y="4955418"/>
            <a:ext cx="6797132" cy="480131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2800" b="1" dirty="0">
                <a:solidFill>
                  <a:schemeClr val="accent1">
                    <a:lumMod val="75000"/>
                  </a:schemeClr>
                </a:solidFill>
              </a:rPr>
              <a:t>Zero-valued elements cause limited increase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43096D71-8CA8-474E-948B-2BDB60FD9177}"/>
              </a:ext>
            </a:extLst>
          </p:cNvPr>
          <p:cNvSpPr txBox="1"/>
          <p:nvPr/>
        </p:nvSpPr>
        <p:spPr>
          <a:xfrm>
            <a:off x="7591425" y="1905444"/>
            <a:ext cx="1379937" cy="2031325"/>
          </a:xfrm>
          <a:prstGeom prst="rect">
            <a:avLst/>
          </a:prstGeom>
          <a:noFill/>
          <a:ln w="19050">
            <a:solidFill>
              <a:srgbClr val="FE100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2800" b="1" dirty="0">
                <a:solidFill>
                  <a:srgbClr val="FF0000"/>
                </a:solidFill>
              </a:rPr>
              <a:t>4</a:t>
            </a:r>
          </a:p>
          <a:p>
            <a:pPr algn="ctr">
              <a:lnSpc>
                <a:spcPct val="90000"/>
              </a:lnSpc>
            </a:pPr>
            <a:r>
              <a:rPr lang="en-US" sz="2800" b="1" dirty="0">
                <a:solidFill>
                  <a:srgbClr val="FF0000"/>
                </a:solidFill>
              </a:rPr>
              <a:t>more</a:t>
            </a:r>
          </a:p>
          <a:p>
            <a:pPr algn="ctr">
              <a:lnSpc>
                <a:spcPct val="90000"/>
              </a:lnSpc>
            </a:pPr>
            <a:r>
              <a:rPr lang="en-US" sz="2800" b="1" dirty="0">
                <a:solidFill>
                  <a:srgbClr val="FF0000"/>
                </a:solidFill>
              </a:rPr>
              <a:t>‘1’ bits</a:t>
            </a:r>
          </a:p>
          <a:p>
            <a:pPr algn="ctr">
              <a:lnSpc>
                <a:spcPct val="90000"/>
              </a:lnSpc>
            </a:pPr>
            <a:endParaRPr lang="en-US" sz="2800" b="1" dirty="0">
              <a:solidFill>
                <a:srgbClr val="FF0000"/>
              </a:solidFill>
            </a:endParaRPr>
          </a:p>
          <a:p>
            <a:pPr algn="ctr">
              <a:lnSpc>
                <a:spcPct val="90000"/>
              </a:lnSpc>
            </a:pPr>
            <a:r>
              <a:rPr lang="en-US" sz="2800" b="1" dirty="0">
                <a:solidFill>
                  <a:srgbClr val="FF0000"/>
                </a:solidFill>
              </a:rPr>
              <a:t>(1.5%)</a:t>
            </a:r>
          </a:p>
        </p:txBody>
      </p:sp>
    </p:spTree>
    <p:extLst>
      <p:ext uri="{BB962C8B-B14F-4D97-AF65-F5344CB8AC3E}">
        <p14:creationId xmlns:p14="http://schemas.microsoft.com/office/powerpoint/2010/main" val="885919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75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1" grpId="0"/>
      <p:bldP spid="1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82C7AED1-A660-4DF8-8D57-8910FACC55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1" y="1119645"/>
            <a:ext cx="7934324" cy="53851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8FD6C0C9-ED4F-411D-AAC3-CEBD3512A8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dirty="0"/>
              <a:t>How are we doing now?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1ADD71CC-4FB8-42B8-92A4-BADD86D5AA0F}"/>
              </a:ext>
            </a:extLst>
          </p:cNvPr>
          <p:cNvSpPr txBox="1"/>
          <p:nvPr/>
        </p:nvSpPr>
        <p:spPr>
          <a:xfrm>
            <a:off x="2657477" y="5383636"/>
            <a:ext cx="6019800" cy="480131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2800" b="1" dirty="0">
                <a:solidFill>
                  <a:schemeClr val="accent6">
                    <a:lumMod val="75000"/>
                  </a:schemeClr>
                </a:solidFill>
              </a:rPr>
              <a:t>Avg. 30% reduction in # of ‘1’s  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(was 29%)</a:t>
            </a:r>
            <a:endParaRPr lang="en-US" sz="28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DDEB2550-6337-42A9-BAD4-BD9276074B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6962" y="5237212"/>
            <a:ext cx="495300" cy="626555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="" xmlns:a16="http://schemas.microsoft.com/office/drawing/2014/main" id="{90D32887-1B90-4B49-BDED-982450DB611A}"/>
              </a:ext>
            </a:extLst>
          </p:cNvPr>
          <p:cNvSpPr/>
          <p:nvPr/>
        </p:nvSpPr>
        <p:spPr>
          <a:xfrm>
            <a:off x="1657350" y="1914525"/>
            <a:ext cx="1133476" cy="1219201"/>
          </a:xfrm>
          <a:prstGeom prst="ellipse">
            <a:avLst/>
          </a:prstGeom>
          <a:solidFill>
            <a:srgbClr val="FE100A">
              <a:alpha val="25882"/>
            </a:srgbClr>
          </a:solidFill>
          <a:ln>
            <a:solidFill>
              <a:srgbClr val="FE100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73174B2D-B2AB-4694-999D-06A33ED680AB}"/>
              </a:ext>
            </a:extLst>
          </p:cNvPr>
          <p:cNvSpPr txBox="1"/>
          <p:nvPr/>
        </p:nvSpPr>
        <p:spPr>
          <a:xfrm>
            <a:off x="3467100" y="2256669"/>
            <a:ext cx="6124574" cy="480131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2800" b="1" dirty="0">
                <a:solidFill>
                  <a:srgbClr val="FF0000"/>
                </a:solidFill>
              </a:rPr>
              <a:t>12% of apps get worse </a:t>
            </a:r>
            <a:r>
              <a:rPr lang="en-US" sz="2000" b="1" dirty="0">
                <a:solidFill>
                  <a:srgbClr val="FF0000"/>
                </a:solidFill>
              </a:rPr>
              <a:t>(was 18%)</a:t>
            </a:r>
            <a:endParaRPr lang="en-US" sz="2800" b="1" dirty="0">
              <a:solidFill>
                <a:srgbClr val="FF0000"/>
              </a:solidFill>
            </a:endParaRPr>
          </a:p>
        </p:txBody>
      </p:sp>
      <p:pic>
        <p:nvPicPr>
          <p:cNvPr id="1028" name="Picture 4" descr="Image result for x clip art">
            <a:extLst>
              <a:ext uri="{FF2B5EF4-FFF2-40B4-BE49-F238E27FC236}">
                <a16:creationId xmlns="" xmlns:a16="http://schemas.microsoft.com/office/drawing/2014/main" id="{B13D38EB-8871-4037-BE0A-25C4FB29B0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4751" y="2178328"/>
            <a:ext cx="495300" cy="636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3033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 animBg="1"/>
      <p:bldP spid="1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0D9108C-94B4-46CF-BA52-A2F165090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Challenge #2: Granularity of 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A445859B-B416-48B9-8B7B-690ACA05E0A0}"/>
              </a:ext>
            </a:extLst>
          </p:cNvPr>
          <p:cNvSpPr txBox="1"/>
          <p:nvPr/>
        </p:nvSpPr>
        <p:spPr>
          <a:xfrm>
            <a:off x="1856642" y="1690689"/>
            <a:ext cx="5622052" cy="275152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01000000000010010010000111111011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01010100010001000010110100011000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01000000000110111110101101101111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10110000010111000110110011110110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01000000001000111011110100111100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11001001101111100100010111011110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01000000000100011100010011010011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00111001110010001100011011001011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="" xmlns:a16="http://schemas.microsoft.com/office/drawing/2014/main" id="{183BC40A-F360-49FA-B593-7007BD447FE1}"/>
              </a:ext>
            </a:extLst>
          </p:cNvPr>
          <p:cNvSpPr/>
          <p:nvPr/>
        </p:nvSpPr>
        <p:spPr>
          <a:xfrm>
            <a:off x="1781636" y="1779618"/>
            <a:ext cx="5697057" cy="577252"/>
          </a:xfrm>
          <a:prstGeom prst="roundRect">
            <a:avLst/>
          </a:prstGeom>
          <a:solidFill>
            <a:srgbClr val="FF9933">
              <a:alpha val="23922"/>
            </a:srgbClr>
          </a:solidFill>
          <a:ln w="1905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17D76677-D1A4-4DD3-83D4-3156F413BFD6}"/>
              </a:ext>
            </a:extLst>
          </p:cNvPr>
          <p:cNvSpPr txBox="1"/>
          <p:nvPr/>
        </p:nvSpPr>
        <p:spPr>
          <a:xfrm>
            <a:off x="1173434" y="4841304"/>
            <a:ext cx="6797132" cy="480131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2800" b="1" dirty="0">
                <a:solidFill>
                  <a:schemeClr val="accent2">
                    <a:lumMod val="75000"/>
                  </a:schemeClr>
                </a:solidFill>
              </a:rPr>
              <a:t>Consists of four 64-bit data elements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="" xmlns:a16="http://schemas.microsoft.com/office/drawing/2014/main" id="{8402BFC7-15A6-49AB-A201-800B0F3D2267}"/>
              </a:ext>
            </a:extLst>
          </p:cNvPr>
          <p:cNvSpPr/>
          <p:nvPr/>
        </p:nvSpPr>
        <p:spPr>
          <a:xfrm>
            <a:off x="1781636" y="2439258"/>
            <a:ext cx="5697057" cy="577252"/>
          </a:xfrm>
          <a:prstGeom prst="roundRect">
            <a:avLst/>
          </a:prstGeom>
          <a:solidFill>
            <a:srgbClr val="FF9933">
              <a:alpha val="23922"/>
            </a:srgbClr>
          </a:solidFill>
          <a:ln w="1905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: Rounded Corners 22">
            <a:extLst>
              <a:ext uri="{FF2B5EF4-FFF2-40B4-BE49-F238E27FC236}">
                <a16:creationId xmlns="" xmlns:a16="http://schemas.microsoft.com/office/drawing/2014/main" id="{1D3673C3-04C3-46AD-B6B5-1278F81ECED1}"/>
              </a:ext>
            </a:extLst>
          </p:cNvPr>
          <p:cNvSpPr/>
          <p:nvPr/>
        </p:nvSpPr>
        <p:spPr>
          <a:xfrm>
            <a:off x="1781636" y="3098898"/>
            <a:ext cx="5697057" cy="577252"/>
          </a:xfrm>
          <a:prstGeom prst="roundRect">
            <a:avLst/>
          </a:prstGeom>
          <a:solidFill>
            <a:srgbClr val="FF9933">
              <a:alpha val="23922"/>
            </a:srgbClr>
          </a:solidFill>
          <a:ln w="1905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: Rounded Corners 23">
            <a:extLst>
              <a:ext uri="{FF2B5EF4-FFF2-40B4-BE49-F238E27FC236}">
                <a16:creationId xmlns="" xmlns:a16="http://schemas.microsoft.com/office/drawing/2014/main" id="{593FD124-901C-4927-931D-580E57D807DD}"/>
              </a:ext>
            </a:extLst>
          </p:cNvPr>
          <p:cNvSpPr/>
          <p:nvPr/>
        </p:nvSpPr>
        <p:spPr>
          <a:xfrm>
            <a:off x="1781636" y="3758537"/>
            <a:ext cx="5697057" cy="577252"/>
          </a:xfrm>
          <a:prstGeom prst="roundRect">
            <a:avLst/>
          </a:prstGeom>
          <a:solidFill>
            <a:srgbClr val="FF9933">
              <a:alpha val="23922"/>
            </a:srgbClr>
          </a:solidFill>
          <a:ln w="1905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Arrow: Curved Left 26">
            <a:extLst>
              <a:ext uri="{FF2B5EF4-FFF2-40B4-BE49-F238E27FC236}">
                <a16:creationId xmlns="" xmlns:a16="http://schemas.microsoft.com/office/drawing/2014/main" id="{CC09F7F7-51AC-4C97-A577-5DBFDA2E61EF}"/>
              </a:ext>
            </a:extLst>
          </p:cNvPr>
          <p:cNvSpPr/>
          <p:nvPr/>
        </p:nvSpPr>
        <p:spPr>
          <a:xfrm>
            <a:off x="7478693" y="1906521"/>
            <a:ext cx="333741" cy="341633"/>
          </a:xfrm>
          <a:prstGeom prst="curvedLeftArrow">
            <a:avLst/>
          </a:prstGeom>
          <a:solidFill>
            <a:srgbClr val="FF0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="" xmlns:a16="http://schemas.microsoft.com/office/drawing/2014/main" id="{AB02F1B1-A172-4437-B431-393C604D8481}"/>
              </a:ext>
            </a:extLst>
          </p:cNvPr>
          <p:cNvSpPr txBox="1"/>
          <p:nvPr/>
        </p:nvSpPr>
        <p:spPr>
          <a:xfrm>
            <a:off x="5680187" y="1038591"/>
            <a:ext cx="3214341" cy="867930"/>
          </a:xfrm>
          <a:prstGeom prst="rect">
            <a:avLst/>
          </a:prstGeom>
          <a:solidFill>
            <a:srgbClr val="FFFFFF"/>
          </a:solidFill>
          <a:ln w="6350" cap="flat" cmpd="sng" algn="ctr">
            <a:solidFill>
              <a:srgbClr val="FF0000"/>
            </a:solidFill>
            <a:prstDash val="solid"/>
          </a:ln>
          <a:effectLst/>
        </p:spPr>
        <p:txBody>
          <a:bodyPr wrap="none" rtlCol="0" anchor="ctr">
            <a:spAutoFit/>
          </a:bodyPr>
          <a:lstStyle/>
          <a:p>
            <a:pPr marL="0" marR="0" lvl="0" indent="0" algn="ctr" defTabSz="45720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t>Little similarity at</a:t>
            </a:r>
          </a:p>
          <a:p>
            <a:pPr marL="0" marR="0" lvl="0" indent="0" algn="ctr" defTabSz="45720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t>32-bit granularity</a:t>
            </a:r>
          </a:p>
        </p:txBody>
      </p:sp>
    </p:spTree>
    <p:extLst>
      <p:ext uri="{BB962C8B-B14F-4D97-AF65-F5344CB8AC3E}">
        <p14:creationId xmlns:p14="http://schemas.microsoft.com/office/powerpoint/2010/main" val="817556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/>
      <p:bldP spid="22" grpId="0" animBg="1"/>
      <p:bldP spid="23" grpId="0" animBg="1"/>
      <p:bldP spid="24" grpId="0" animBg="1"/>
      <p:bldP spid="27" grpId="0" animBg="1"/>
      <p:bldP spid="2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0D9108C-94B4-46CF-BA52-A2F165090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Challenge #2: Granularity of 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A445859B-B416-48B9-8B7B-690ACA05E0A0}"/>
              </a:ext>
            </a:extLst>
          </p:cNvPr>
          <p:cNvSpPr txBox="1"/>
          <p:nvPr/>
        </p:nvSpPr>
        <p:spPr>
          <a:xfrm>
            <a:off x="1856642" y="1690689"/>
            <a:ext cx="5622052" cy="275152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01000000000010010010000111111011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01010100010001000010110100011000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01000000000110111110101101101111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10110000010111000110110011110110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01000000001000111011110100111100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11001001101111100100010111011110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01000000000100011100010011010011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00111001110010001100011011001011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52D80A5E-851B-4B91-8A51-E522707130CD}"/>
              </a:ext>
            </a:extLst>
          </p:cNvPr>
          <p:cNvSpPr txBox="1"/>
          <p:nvPr/>
        </p:nvSpPr>
        <p:spPr>
          <a:xfrm>
            <a:off x="1855805" y="1694562"/>
            <a:ext cx="5622052" cy="275152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01000000000010010010000111111011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00010100010011010000110011100011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00010100010111111100011001110111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11110000010001111000011110011001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11110000011111111101000111001010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10001001100111011111100011100010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10001001101011111000000100001101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01111001110110010000001000011000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="" xmlns:a16="http://schemas.microsoft.com/office/drawing/2014/main" id="{183BC40A-F360-49FA-B593-7007BD447FE1}"/>
              </a:ext>
            </a:extLst>
          </p:cNvPr>
          <p:cNvSpPr/>
          <p:nvPr/>
        </p:nvSpPr>
        <p:spPr>
          <a:xfrm>
            <a:off x="1781636" y="1779618"/>
            <a:ext cx="5697057" cy="577252"/>
          </a:xfrm>
          <a:prstGeom prst="roundRect">
            <a:avLst/>
          </a:prstGeom>
          <a:solidFill>
            <a:srgbClr val="FF9933">
              <a:alpha val="23922"/>
            </a:srgbClr>
          </a:solidFill>
          <a:ln w="1905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: Rounded Corners 21">
            <a:extLst>
              <a:ext uri="{FF2B5EF4-FFF2-40B4-BE49-F238E27FC236}">
                <a16:creationId xmlns="" xmlns:a16="http://schemas.microsoft.com/office/drawing/2014/main" id="{8402BFC7-15A6-49AB-A201-800B0F3D2267}"/>
              </a:ext>
            </a:extLst>
          </p:cNvPr>
          <p:cNvSpPr/>
          <p:nvPr/>
        </p:nvSpPr>
        <p:spPr>
          <a:xfrm>
            <a:off x="1781636" y="2439258"/>
            <a:ext cx="5697057" cy="577252"/>
          </a:xfrm>
          <a:prstGeom prst="roundRect">
            <a:avLst/>
          </a:prstGeom>
          <a:solidFill>
            <a:srgbClr val="FF9933">
              <a:alpha val="23922"/>
            </a:srgbClr>
          </a:solidFill>
          <a:ln w="1905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: Rounded Corners 22">
            <a:extLst>
              <a:ext uri="{FF2B5EF4-FFF2-40B4-BE49-F238E27FC236}">
                <a16:creationId xmlns="" xmlns:a16="http://schemas.microsoft.com/office/drawing/2014/main" id="{1D3673C3-04C3-46AD-B6B5-1278F81ECED1}"/>
              </a:ext>
            </a:extLst>
          </p:cNvPr>
          <p:cNvSpPr/>
          <p:nvPr/>
        </p:nvSpPr>
        <p:spPr>
          <a:xfrm>
            <a:off x="1781636" y="3098898"/>
            <a:ext cx="5697057" cy="577252"/>
          </a:xfrm>
          <a:prstGeom prst="roundRect">
            <a:avLst/>
          </a:prstGeom>
          <a:solidFill>
            <a:srgbClr val="FF9933">
              <a:alpha val="23922"/>
            </a:srgbClr>
          </a:solidFill>
          <a:ln w="1905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: Rounded Corners 23">
            <a:extLst>
              <a:ext uri="{FF2B5EF4-FFF2-40B4-BE49-F238E27FC236}">
                <a16:creationId xmlns="" xmlns:a16="http://schemas.microsoft.com/office/drawing/2014/main" id="{593FD124-901C-4927-931D-580E57D807DD}"/>
              </a:ext>
            </a:extLst>
          </p:cNvPr>
          <p:cNvSpPr/>
          <p:nvPr/>
        </p:nvSpPr>
        <p:spPr>
          <a:xfrm>
            <a:off x="1781636" y="3758537"/>
            <a:ext cx="5697057" cy="577252"/>
          </a:xfrm>
          <a:prstGeom prst="roundRect">
            <a:avLst/>
          </a:prstGeom>
          <a:solidFill>
            <a:srgbClr val="FF9933">
              <a:alpha val="23922"/>
            </a:srgbClr>
          </a:solidFill>
          <a:ln w="1905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63B85EAE-6747-46C8-93AD-83F570AABB10}"/>
              </a:ext>
            </a:extLst>
          </p:cNvPr>
          <p:cNvSpPr txBox="1"/>
          <p:nvPr/>
        </p:nvSpPr>
        <p:spPr>
          <a:xfrm>
            <a:off x="1832939" y="4848147"/>
            <a:ext cx="2199064" cy="42473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2400" dirty="0">
                <a:solidFill>
                  <a:schemeClr val="accent1"/>
                </a:solidFill>
              </a:rPr>
              <a:t>117 ‘one’ values</a:t>
            </a:r>
          </a:p>
        </p:txBody>
      </p:sp>
      <p:sp>
        <p:nvSpPr>
          <p:cNvPr id="15" name="Arrow: Right 14">
            <a:extLst>
              <a:ext uri="{FF2B5EF4-FFF2-40B4-BE49-F238E27FC236}">
                <a16:creationId xmlns="" xmlns:a16="http://schemas.microsoft.com/office/drawing/2014/main" id="{8A1CB8FD-14DC-4546-AF5C-70BD99340916}"/>
              </a:ext>
            </a:extLst>
          </p:cNvPr>
          <p:cNvSpPr/>
          <p:nvPr/>
        </p:nvSpPr>
        <p:spPr>
          <a:xfrm>
            <a:off x="4117113" y="4929813"/>
            <a:ext cx="909773" cy="261399"/>
          </a:xfrm>
          <a:prstGeom prst="rightArrow">
            <a:avLst/>
          </a:prstGeom>
          <a:solidFill>
            <a:srgbClr val="76B9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EC72635A-EE40-4DCF-BBCE-AD33F5D7705F}"/>
              </a:ext>
            </a:extLst>
          </p:cNvPr>
          <p:cNvSpPr txBox="1"/>
          <p:nvPr/>
        </p:nvSpPr>
        <p:spPr>
          <a:xfrm>
            <a:off x="5111997" y="4848147"/>
            <a:ext cx="2199064" cy="42473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2400" dirty="0">
                <a:solidFill>
                  <a:schemeClr val="accent1"/>
                </a:solidFill>
              </a:rPr>
              <a:t>122 ‘one’ values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D156306A-221B-46D6-952F-A851D4E573B1}"/>
              </a:ext>
            </a:extLst>
          </p:cNvPr>
          <p:cNvSpPr txBox="1"/>
          <p:nvPr/>
        </p:nvSpPr>
        <p:spPr>
          <a:xfrm>
            <a:off x="1927984" y="5297483"/>
            <a:ext cx="5383077" cy="535531"/>
          </a:xfrm>
          <a:prstGeom prst="rect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3200" dirty="0">
                <a:solidFill>
                  <a:srgbClr val="FF0000"/>
                </a:solidFill>
              </a:rPr>
              <a:t>4% worse w/ wrong granularity</a:t>
            </a:r>
          </a:p>
        </p:txBody>
      </p:sp>
    </p:spTree>
    <p:extLst>
      <p:ext uri="{BB962C8B-B14F-4D97-AF65-F5344CB8AC3E}">
        <p14:creationId xmlns:p14="http://schemas.microsoft.com/office/powerpoint/2010/main" val="2789264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5" grpId="0" animBg="1"/>
      <p:bldP spid="16" grpId="0"/>
      <p:bldP spid="1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0D9108C-94B4-46CF-BA52-A2F165090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Challenge #2: Granularity of 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A445859B-B416-48B9-8B7B-690ACA05E0A0}"/>
              </a:ext>
            </a:extLst>
          </p:cNvPr>
          <p:cNvSpPr txBox="1"/>
          <p:nvPr/>
        </p:nvSpPr>
        <p:spPr>
          <a:xfrm>
            <a:off x="1856642" y="1690689"/>
            <a:ext cx="5622052" cy="275152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01000000000010010010000111111011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01010100010001000010110100011000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01000000000110111110101101101111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10110000010111000110110011110110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01000000001000111011110100111100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11001001101111100100010111011110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01000000000100011100010011010011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00111001110010001100011011001011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52D80A5E-851B-4B91-8A51-E522707130CD}"/>
              </a:ext>
            </a:extLst>
          </p:cNvPr>
          <p:cNvSpPr txBox="1"/>
          <p:nvPr/>
        </p:nvSpPr>
        <p:spPr>
          <a:xfrm>
            <a:off x="1855805" y="1694562"/>
            <a:ext cx="5622052" cy="275152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01000000000010010010000111111011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01010100010001000010110100011000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00000000000100101100101010010100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11100100010110000100000111101110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00000000001110000101011001010011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01111001111000100010100100101001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00000000001100100111100111101111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11110000011101101000001100010101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63B85EAE-6747-46C8-93AD-83F570AABB10}"/>
              </a:ext>
            </a:extLst>
          </p:cNvPr>
          <p:cNvSpPr txBox="1"/>
          <p:nvPr/>
        </p:nvSpPr>
        <p:spPr>
          <a:xfrm>
            <a:off x="1832939" y="4848147"/>
            <a:ext cx="2199064" cy="42473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2400" dirty="0">
                <a:solidFill>
                  <a:schemeClr val="accent1"/>
                </a:solidFill>
              </a:rPr>
              <a:t>117 ‘one’ values</a:t>
            </a:r>
          </a:p>
        </p:txBody>
      </p:sp>
      <p:sp>
        <p:nvSpPr>
          <p:cNvPr id="15" name="Arrow: Right 14">
            <a:extLst>
              <a:ext uri="{FF2B5EF4-FFF2-40B4-BE49-F238E27FC236}">
                <a16:creationId xmlns="" xmlns:a16="http://schemas.microsoft.com/office/drawing/2014/main" id="{8A1CB8FD-14DC-4546-AF5C-70BD99340916}"/>
              </a:ext>
            </a:extLst>
          </p:cNvPr>
          <p:cNvSpPr/>
          <p:nvPr/>
        </p:nvSpPr>
        <p:spPr>
          <a:xfrm>
            <a:off x="4117113" y="4929813"/>
            <a:ext cx="909773" cy="261399"/>
          </a:xfrm>
          <a:prstGeom prst="rightArrow">
            <a:avLst/>
          </a:prstGeom>
          <a:solidFill>
            <a:srgbClr val="76B9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EC72635A-EE40-4DCF-BBCE-AD33F5D7705F}"/>
              </a:ext>
            </a:extLst>
          </p:cNvPr>
          <p:cNvSpPr txBox="1"/>
          <p:nvPr/>
        </p:nvSpPr>
        <p:spPr>
          <a:xfrm>
            <a:off x="5111997" y="4848147"/>
            <a:ext cx="2199064" cy="42473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2400" dirty="0">
                <a:solidFill>
                  <a:schemeClr val="accent1"/>
                </a:solidFill>
              </a:rPr>
              <a:t>103 ‘one’ values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D156306A-221B-46D6-952F-A851D4E573B1}"/>
              </a:ext>
            </a:extLst>
          </p:cNvPr>
          <p:cNvSpPr txBox="1"/>
          <p:nvPr/>
        </p:nvSpPr>
        <p:spPr>
          <a:xfrm>
            <a:off x="1663394" y="5297483"/>
            <a:ext cx="5912260" cy="535531"/>
          </a:xfrm>
          <a:prstGeom prst="rect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3200" dirty="0">
                <a:solidFill>
                  <a:srgbClr val="FF0000"/>
                </a:solidFill>
              </a:rPr>
              <a:t>12% savings w/ correct granularity</a:t>
            </a:r>
          </a:p>
        </p:txBody>
      </p:sp>
      <p:sp>
        <p:nvSpPr>
          <p:cNvPr id="14" name="Arrow: Curved Left 13">
            <a:extLst>
              <a:ext uri="{FF2B5EF4-FFF2-40B4-BE49-F238E27FC236}">
                <a16:creationId xmlns="" xmlns:a16="http://schemas.microsoft.com/office/drawing/2014/main" id="{0B06BB5F-1615-46D7-A800-4E519C3A45A0}"/>
              </a:ext>
            </a:extLst>
          </p:cNvPr>
          <p:cNvSpPr/>
          <p:nvPr/>
        </p:nvSpPr>
        <p:spPr>
          <a:xfrm>
            <a:off x="7478693" y="1906521"/>
            <a:ext cx="333741" cy="745862"/>
          </a:xfrm>
          <a:prstGeom prst="curvedLeftArrow">
            <a:avLst/>
          </a:prstGeom>
          <a:solidFill>
            <a:schemeClr val="accent6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9DDC0039-5DB1-474E-8084-12CA85D09AB5}"/>
              </a:ext>
            </a:extLst>
          </p:cNvPr>
          <p:cNvSpPr txBox="1"/>
          <p:nvPr/>
        </p:nvSpPr>
        <p:spPr>
          <a:xfrm>
            <a:off x="3124200" y="1193065"/>
            <a:ext cx="5863988" cy="480131"/>
          </a:xfrm>
          <a:prstGeom prst="rect">
            <a:avLst/>
          </a:prstGeom>
          <a:solidFill>
            <a:srgbClr val="FFFFFF"/>
          </a:solidFill>
          <a:ln w="6350" cap="flat" cmpd="sng" algn="ctr">
            <a:solidFill>
              <a:schemeClr val="accent6">
                <a:lumMod val="75000"/>
              </a:schemeClr>
            </a:solidFill>
            <a:prstDash val="solid"/>
          </a:ln>
          <a:effectLst/>
        </p:spPr>
        <p:txBody>
          <a:bodyPr wrap="square" rtlCol="0" anchor="ctr">
            <a:spAutoFit/>
          </a:bodyPr>
          <a:lstStyle/>
          <a:p>
            <a:pPr marL="0" marR="0" lvl="0" indent="0" algn="ctr" defTabSz="45720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t>Perform XOR</a:t>
            </a:r>
            <a:r>
              <a:rPr kumimoji="0" lang="en-US" sz="2800" b="0" i="0" u="none" strike="noStrike" kern="0" cap="none" spc="0" normalizeH="0" noProof="0" dirty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t> a</a:t>
            </a:r>
            <a:r>
              <a:rPr lang="en-US" sz="2800" kern="0" dirty="0">
                <a:solidFill>
                  <a:schemeClr val="accent6">
                    <a:lumMod val="75000"/>
                  </a:schemeClr>
                </a:solidFill>
                <a:latin typeface="Trebuchet MS"/>
              </a:rPr>
              <a:t>t 64-bit granularity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chemeClr val="accent6">
                  <a:lumMod val="75000"/>
                </a:schemeClr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24EDB9F9-D7EC-4DD3-8E82-73C097679E25}"/>
              </a:ext>
            </a:extLst>
          </p:cNvPr>
          <p:cNvGrpSpPr/>
          <p:nvPr/>
        </p:nvGrpSpPr>
        <p:grpSpPr>
          <a:xfrm>
            <a:off x="1781636" y="1779618"/>
            <a:ext cx="5697057" cy="2556171"/>
            <a:chOff x="1781636" y="1779618"/>
            <a:chExt cx="5697057" cy="2556171"/>
          </a:xfrm>
        </p:grpSpPr>
        <p:sp>
          <p:nvSpPr>
            <p:cNvPr id="13" name="Rectangle: Rounded Corners 12">
              <a:extLst>
                <a:ext uri="{FF2B5EF4-FFF2-40B4-BE49-F238E27FC236}">
                  <a16:creationId xmlns="" xmlns:a16="http://schemas.microsoft.com/office/drawing/2014/main" id="{183BC40A-F360-49FA-B593-7007BD447FE1}"/>
                </a:ext>
              </a:extLst>
            </p:cNvPr>
            <p:cNvSpPr/>
            <p:nvPr/>
          </p:nvSpPr>
          <p:spPr>
            <a:xfrm>
              <a:off x="1781636" y="1779618"/>
              <a:ext cx="5697057" cy="577252"/>
            </a:xfrm>
            <a:prstGeom prst="roundRect">
              <a:avLst/>
            </a:prstGeom>
            <a:solidFill>
              <a:srgbClr val="FF9933">
                <a:alpha val="23922"/>
              </a:srgbClr>
            </a:solidFill>
            <a:ln w="1905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: Rounded Corners 21">
              <a:extLst>
                <a:ext uri="{FF2B5EF4-FFF2-40B4-BE49-F238E27FC236}">
                  <a16:creationId xmlns="" xmlns:a16="http://schemas.microsoft.com/office/drawing/2014/main" id="{8402BFC7-15A6-49AB-A201-800B0F3D2267}"/>
                </a:ext>
              </a:extLst>
            </p:cNvPr>
            <p:cNvSpPr/>
            <p:nvPr/>
          </p:nvSpPr>
          <p:spPr>
            <a:xfrm>
              <a:off x="1781636" y="2439258"/>
              <a:ext cx="5697057" cy="577252"/>
            </a:xfrm>
            <a:prstGeom prst="roundRect">
              <a:avLst/>
            </a:prstGeom>
            <a:solidFill>
              <a:srgbClr val="FF9933">
                <a:alpha val="23922"/>
              </a:srgbClr>
            </a:solidFill>
            <a:ln w="1905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: Rounded Corners 22">
              <a:extLst>
                <a:ext uri="{FF2B5EF4-FFF2-40B4-BE49-F238E27FC236}">
                  <a16:creationId xmlns="" xmlns:a16="http://schemas.microsoft.com/office/drawing/2014/main" id="{1D3673C3-04C3-46AD-B6B5-1278F81ECED1}"/>
                </a:ext>
              </a:extLst>
            </p:cNvPr>
            <p:cNvSpPr/>
            <p:nvPr/>
          </p:nvSpPr>
          <p:spPr>
            <a:xfrm>
              <a:off x="1781636" y="3098898"/>
              <a:ext cx="5697057" cy="577252"/>
            </a:xfrm>
            <a:prstGeom prst="roundRect">
              <a:avLst/>
            </a:prstGeom>
            <a:solidFill>
              <a:srgbClr val="FF9933">
                <a:alpha val="23922"/>
              </a:srgbClr>
            </a:solidFill>
            <a:ln w="1905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: Rounded Corners 23">
              <a:extLst>
                <a:ext uri="{FF2B5EF4-FFF2-40B4-BE49-F238E27FC236}">
                  <a16:creationId xmlns="" xmlns:a16="http://schemas.microsoft.com/office/drawing/2014/main" id="{593FD124-901C-4927-931D-580E57D807DD}"/>
                </a:ext>
              </a:extLst>
            </p:cNvPr>
            <p:cNvSpPr/>
            <p:nvPr/>
          </p:nvSpPr>
          <p:spPr>
            <a:xfrm>
              <a:off x="1781636" y="3758537"/>
              <a:ext cx="5697057" cy="577252"/>
            </a:xfrm>
            <a:prstGeom prst="roundRect">
              <a:avLst/>
            </a:prstGeom>
            <a:solidFill>
              <a:srgbClr val="FF9933">
                <a:alpha val="23922"/>
              </a:srgbClr>
            </a:solidFill>
            <a:ln w="19050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51959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5" grpId="0" animBg="1"/>
      <p:bldP spid="16" grpId="0"/>
      <p:bldP spid="17" grpId="0" animBg="1"/>
      <p:bldP spid="14" grpId="0" animBg="1"/>
      <p:bldP spid="1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A4F5CC7-90D0-4C8B-93E4-822AB7B3C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dirty="0"/>
              <a:t>Dynamic selection of granularity?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F549406D-32A2-4C95-9B1F-A82DA226CC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70015"/>
            <a:ext cx="8626588" cy="6145301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="" xmlns:a16="http://schemas.microsoft.com/office/drawing/2014/main" id="{BC42324B-F5E4-4C16-B686-D841B6E3F329}"/>
              </a:ext>
            </a:extLst>
          </p:cNvPr>
          <p:cNvCxnSpPr>
            <a:cxnSpLocks/>
          </p:cNvCxnSpPr>
          <p:nvPr/>
        </p:nvCxnSpPr>
        <p:spPr>
          <a:xfrm flipH="1">
            <a:off x="2276477" y="2324122"/>
            <a:ext cx="1514473" cy="1114405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="" xmlns:a16="http://schemas.microsoft.com/office/drawing/2014/main" id="{A57E5E5B-23C3-41C8-AFFF-1C44FFE83793}"/>
              </a:ext>
            </a:extLst>
          </p:cNvPr>
          <p:cNvCxnSpPr>
            <a:cxnSpLocks/>
          </p:cNvCxnSpPr>
          <p:nvPr/>
        </p:nvCxnSpPr>
        <p:spPr>
          <a:xfrm>
            <a:off x="4143375" y="2324122"/>
            <a:ext cx="533403" cy="103344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E9D03B0B-8AC6-4E0A-A720-8B0FBD8084F1}"/>
              </a:ext>
            </a:extLst>
          </p:cNvPr>
          <p:cNvSpPr txBox="1"/>
          <p:nvPr/>
        </p:nvSpPr>
        <p:spPr>
          <a:xfrm>
            <a:off x="2439511" y="1370015"/>
            <a:ext cx="3407728" cy="95410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1">
                    <a:lumMod val="75000"/>
                  </a:schemeClr>
                </a:solidFill>
              </a:rPr>
              <a:t>8B isn’t too bad even </a:t>
            </a:r>
          </a:p>
          <a:p>
            <a:r>
              <a:rPr lang="en-US" sz="2800" b="1" dirty="0">
                <a:solidFill>
                  <a:schemeClr val="accent1">
                    <a:lumMod val="75000"/>
                  </a:schemeClr>
                </a:solidFill>
              </a:rPr>
              <a:t>when 2B or 4B is best</a:t>
            </a:r>
          </a:p>
        </p:txBody>
      </p:sp>
    </p:spTree>
    <p:extLst>
      <p:ext uri="{BB962C8B-B14F-4D97-AF65-F5344CB8AC3E}">
        <p14:creationId xmlns:p14="http://schemas.microsoft.com/office/powerpoint/2010/main" val="168936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D684BE0-C001-4482-8EB3-4F59F1A16C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83058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600" dirty="0"/>
              <a:t>Observation</a:t>
            </a:r>
            <a:br>
              <a:rPr lang="en-US" sz="3600" dirty="0"/>
            </a:br>
            <a:r>
              <a:rPr lang="en-US" sz="3600" dirty="0"/>
              <a:t/>
            </a:r>
            <a:br>
              <a:rPr lang="en-US" sz="3600" dirty="0"/>
            </a:br>
            <a:r>
              <a:rPr lang="en-US" sz="3100" dirty="0"/>
              <a:t/>
            </a:r>
            <a:br>
              <a:rPr lang="en-US" sz="3100" dirty="0"/>
            </a:br>
            <a:r>
              <a:rPr lang="en-US" sz="3100" dirty="0"/>
              <a:t>Similarity of 2B and 4B elements can be exploited at 8B granularity</a:t>
            </a:r>
            <a:endParaRPr lang="en-US" sz="3600" dirty="0"/>
          </a:p>
        </p:txBody>
      </p:sp>
      <p:sp>
        <p:nvSpPr>
          <p:cNvPr id="37" name="Arrow: Down 36">
            <a:extLst>
              <a:ext uri="{FF2B5EF4-FFF2-40B4-BE49-F238E27FC236}">
                <a16:creationId xmlns="" xmlns:a16="http://schemas.microsoft.com/office/drawing/2014/main" id="{3E9E3EC6-7A91-45C1-9E25-0869A99EB5F1}"/>
              </a:ext>
            </a:extLst>
          </p:cNvPr>
          <p:cNvSpPr/>
          <p:nvPr/>
        </p:nvSpPr>
        <p:spPr>
          <a:xfrm>
            <a:off x="5383478" y="3475713"/>
            <a:ext cx="548634" cy="459019"/>
          </a:xfrm>
          <a:prstGeom prst="downArrow">
            <a:avLst/>
          </a:prstGeom>
          <a:solidFill>
            <a:srgbClr val="FFFFFF">
              <a:lumMod val="75000"/>
            </a:srgb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sp>
        <p:nvSpPr>
          <p:cNvPr id="38" name="Arrow: Down 37">
            <a:extLst>
              <a:ext uri="{FF2B5EF4-FFF2-40B4-BE49-F238E27FC236}">
                <a16:creationId xmlns="" xmlns:a16="http://schemas.microsoft.com/office/drawing/2014/main" id="{6BC9321E-8211-4B7A-B2E9-4F34B86D0D1F}"/>
              </a:ext>
            </a:extLst>
          </p:cNvPr>
          <p:cNvSpPr/>
          <p:nvPr/>
        </p:nvSpPr>
        <p:spPr>
          <a:xfrm>
            <a:off x="5383478" y="4275038"/>
            <a:ext cx="548634" cy="418957"/>
          </a:xfrm>
          <a:prstGeom prst="downArrow">
            <a:avLst/>
          </a:prstGeom>
          <a:solidFill>
            <a:srgbClr val="FFFFFF">
              <a:lumMod val="75000"/>
            </a:srgb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="" xmlns:a16="http://schemas.microsoft.com/office/drawing/2014/main" id="{951E7A43-64CE-4C44-A32A-C1424C46BEC2}"/>
              </a:ext>
            </a:extLst>
          </p:cNvPr>
          <p:cNvSpPr/>
          <p:nvPr/>
        </p:nvSpPr>
        <p:spPr>
          <a:xfrm>
            <a:off x="2731748" y="3111781"/>
            <a:ext cx="731509" cy="36393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19050" cap="flat" cmpd="sng" algn="ctr">
            <a:solidFill>
              <a:srgbClr val="000000"/>
            </a:solidFill>
            <a:prstDash val="solid"/>
          </a:ln>
          <a:effectLst/>
        </p:spPr>
        <p:txBody>
          <a:bodyPr lIns="0" rIns="0" rtlCol="0" anchor="ctr"/>
          <a:lstStyle/>
          <a:p>
            <a:pPr marL="0" marR="0" lvl="0" indent="0" algn="ctr" defTabSz="4572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3901</a:t>
            </a:r>
          </a:p>
        </p:txBody>
      </p:sp>
      <p:sp>
        <p:nvSpPr>
          <p:cNvPr id="40" name="Rectangle: Rounded Corners 39">
            <a:extLst>
              <a:ext uri="{FF2B5EF4-FFF2-40B4-BE49-F238E27FC236}">
                <a16:creationId xmlns="" xmlns:a16="http://schemas.microsoft.com/office/drawing/2014/main" id="{4D5AB1CA-1BAE-48B8-B11E-812BF55915CB}"/>
              </a:ext>
            </a:extLst>
          </p:cNvPr>
          <p:cNvSpPr/>
          <p:nvPr/>
        </p:nvSpPr>
        <p:spPr>
          <a:xfrm>
            <a:off x="4194773" y="3112693"/>
            <a:ext cx="731509" cy="36393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19050" cap="flat" cmpd="sng" algn="ctr">
            <a:solidFill>
              <a:srgbClr val="000000"/>
            </a:solidFill>
            <a:prstDash val="solid"/>
          </a:ln>
          <a:effectLst/>
        </p:spPr>
        <p:txBody>
          <a:bodyPr lIns="0" rIns="0" rtlCol="0" anchor="ctr"/>
          <a:lstStyle/>
          <a:p>
            <a:pPr marL="0" marR="0" lvl="0" indent="0" algn="ctr" defTabSz="4572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3905</a:t>
            </a:r>
          </a:p>
        </p:txBody>
      </p:sp>
      <p:sp>
        <p:nvSpPr>
          <p:cNvPr id="41" name="Rectangle: Rounded Corners 40">
            <a:extLst>
              <a:ext uri="{FF2B5EF4-FFF2-40B4-BE49-F238E27FC236}">
                <a16:creationId xmlns="" xmlns:a16="http://schemas.microsoft.com/office/drawing/2014/main" id="{E18DF953-F369-459A-83D6-AF7F439A8628}"/>
              </a:ext>
            </a:extLst>
          </p:cNvPr>
          <p:cNvSpPr/>
          <p:nvPr/>
        </p:nvSpPr>
        <p:spPr>
          <a:xfrm>
            <a:off x="5657795" y="3112693"/>
            <a:ext cx="731509" cy="36393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19050" cap="flat" cmpd="sng" algn="ctr">
            <a:solidFill>
              <a:srgbClr val="000000"/>
            </a:solidFill>
            <a:prstDash val="solid"/>
          </a:ln>
          <a:effectLst/>
        </p:spPr>
        <p:txBody>
          <a:bodyPr lIns="0" rIns="0" rtlCol="0" anchor="ctr"/>
          <a:lstStyle/>
          <a:p>
            <a:pPr marL="0" marR="0" lvl="0" indent="0" algn="ctr" defTabSz="4572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3909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="" xmlns:a16="http://schemas.microsoft.com/office/drawing/2014/main" id="{B912A9A4-0C2A-483F-84B4-A0BD2D148A0A}"/>
              </a:ext>
            </a:extLst>
          </p:cNvPr>
          <p:cNvSpPr/>
          <p:nvPr/>
        </p:nvSpPr>
        <p:spPr>
          <a:xfrm>
            <a:off x="7120820" y="3113605"/>
            <a:ext cx="731509" cy="36393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19050" cap="flat" cmpd="sng" algn="ctr">
            <a:solidFill>
              <a:srgbClr val="000000"/>
            </a:solidFill>
            <a:prstDash val="solid"/>
          </a:ln>
          <a:effectLst/>
        </p:spPr>
        <p:txBody>
          <a:bodyPr lIns="0" rIns="0" rtlCol="0" anchor="ctr"/>
          <a:lstStyle/>
          <a:p>
            <a:pPr marL="0" marR="0" lvl="0" indent="0" algn="ctr" defTabSz="4572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390d</a:t>
            </a:r>
          </a:p>
        </p:txBody>
      </p:sp>
      <p:sp>
        <p:nvSpPr>
          <p:cNvPr id="43" name="Rectangle: Rounded Corners 42">
            <a:extLst>
              <a:ext uri="{FF2B5EF4-FFF2-40B4-BE49-F238E27FC236}">
                <a16:creationId xmlns="" xmlns:a16="http://schemas.microsoft.com/office/drawing/2014/main" id="{61B88699-ED0B-48C0-84CF-18818C372469}"/>
              </a:ext>
            </a:extLst>
          </p:cNvPr>
          <p:cNvSpPr/>
          <p:nvPr/>
        </p:nvSpPr>
        <p:spPr>
          <a:xfrm>
            <a:off x="3463262" y="3111781"/>
            <a:ext cx="731509" cy="36393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19050" cap="flat" cmpd="sng" algn="ctr">
            <a:solidFill>
              <a:srgbClr val="000000"/>
            </a:solidFill>
            <a:prstDash val="solid"/>
          </a:ln>
          <a:effectLst/>
        </p:spPr>
        <p:txBody>
          <a:bodyPr lIns="0" rIns="0" rtlCol="0" anchor="ctr"/>
          <a:lstStyle/>
          <a:p>
            <a:pPr marL="0" marR="0" lvl="0" indent="0" algn="ctr" defTabSz="4572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3903</a:t>
            </a:r>
          </a:p>
        </p:txBody>
      </p:sp>
      <p:sp>
        <p:nvSpPr>
          <p:cNvPr id="44" name="Rectangle: Rounded Corners 43">
            <a:extLst>
              <a:ext uri="{FF2B5EF4-FFF2-40B4-BE49-F238E27FC236}">
                <a16:creationId xmlns="" xmlns:a16="http://schemas.microsoft.com/office/drawing/2014/main" id="{7761D34F-0D89-419D-B6D2-D9C5CA7E6626}"/>
              </a:ext>
            </a:extLst>
          </p:cNvPr>
          <p:cNvSpPr/>
          <p:nvPr/>
        </p:nvSpPr>
        <p:spPr>
          <a:xfrm>
            <a:off x="4926287" y="3112693"/>
            <a:ext cx="731509" cy="36393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19050" cap="flat" cmpd="sng" algn="ctr">
            <a:solidFill>
              <a:srgbClr val="000000"/>
            </a:solidFill>
            <a:prstDash val="solid"/>
          </a:ln>
          <a:effectLst/>
        </p:spPr>
        <p:txBody>
          <a:bodyPr lIns="0" rIns="0" rtlCol="0" anchor="ctr"/>
          <a:lstStyle/>
          <a:p>
            <a:pPr marL="0" marR="0" lvl="0" indent="0" algn="ctr" defTabSz="4572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3907</a:t>
            </a:r>
          </a:p>
        </p:txBody>
      </p:sp>
      <p:sp>
        <p:nvSpPr>
          <p:cNvPr id="45" name="Rectangle: Rounded Corners 44">
            <a:extLst>
              <a:ext uri="{FF2B5EF4-FFF2-40B4-BE49-F238E27FC236}">
                <a16:creationId xmlns="" xmlns:a16="http://schemas.microsoft.com/office/drawing/2014/main" id="{634A0EF9-F360-4F21-87BC-27A03A4EEF9B}"/>
              </a:ext>
            </a:extLst>
          </p:cNvPr>
          <p:cNvSpPr/>
          <p:nvPr/>
        </p:nvSpPr>
        <p:spPr>
          <a:xfrm>
            <a:off x="6389309" y="3112693"/>
            <a:ext cx="731509" cy="36393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19050" cap="flat" cmpd="sng" algn="ctr">
            <a:solidFill>
              <a:srgbClr val="000000"/>
            </a:solidFill>
            <a:prstDash val="solid"/>
          </a:ln>
          <a:effectLst/>
        </p:spPr>
        <p:txBody>
          <a:bodyPr lIns="0" rIns="0" rtlCol="0" anchor="ctr"/>
          <a:lstStyle/>
          <a:p>
            <a:pPr marL="0" marR="0" lvl="0" indent="0" algn="ctr" defTabSz="4572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390b</a:t>
            </a:r>
          </a:p>
        </p:txBody>
      </p:sp>
      <p:sp>
        <p:nvSpPr>
          <p:cNvPr id="46" name="Rectangle: Rounded Corners 45">
            <a:extLst>
              <a:ext uri="{FF2B5EF4-FFF2-40B4-BE49-F238E27FC236}">
                <a16:creationId xmlns="" xmlns:a16="http://schemas.microsoft.com/office/drawing/2014/main" id="{7A40357D-206A-4417-8D40-7B4FE899E6E7}"/>
              </a:ext>
            </a:extLst>
          </p:cNvPr>
          <p:cNvSpPr/>
          <p:nvPr/>
        </p:nvSpPr>
        <p:spPr>
          <a:xfrm>
            <a:off x="7852334" y="3113605"/>
            <a:ext cx="731509" cy="36393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19050" cap="flat" cmpd="sng" algn="ctr">
            <a:solidFill>
              <a:srgbClr val="000000"/>
            </a:solidFill>
            <a:prstDash val="solid"/>
          </a:ln>
          <a:effectLst/>
        </p:spPr>
        <p:txBody>
          <a:bodyPr lIns="0" rIns="0" rtlCol="0" anchor="ctr"/>
          <a:lstStyle/>
          <a:p>
            <a:pPr marL="0" marR="0" lvl="0" indent="0" algn="ctr" defTabSz="4572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390f</a:t>
            </a:r>
          </a:p>
        </p:txBody>
      </p:sp>
      <p:sp>
        <p:nvSpPr>
          <p:cNvPr id="47" name="Freeform: Shape 46">
            <a:extLst>
              <a:ext uri="{FF2B5EF4-FFF2-40B4-BE49-F238E27FC236}">
                <a16:creationId xmlns="" xmlns:a16="http://schemas.microsoft.com/office/drawing/2014/main" id="{035CAE98-1892-4B12-B286-54C66CE4F112}"/>
              </a:ext>
            </a:extLst>
          </p:cNvPr>
          <p:cNvSpPr/>
          <p:nvPr/>
        </p:nvSpPr>
        <p:spPr>
          <a:xfrm>
            <a:off x="3188942" y="3526296"/>
            <a:ext cx="548634" cy="134119"/>
          </a:xfrm>
          <a:custGeom>
            <a:avLst/>
            <a:gdLst>
              <a:gd name="connsiteX0" fmla="*/ 0 w 1524000"/>
              <a:gd name="connsiteY0" fmla="*/ 0 h 225558"/>
              <a:gd name="connsiteX1" fmla="*/ 731520 w 1524000"/>
              <a:gd name="connsiteY1" fmla="*/ 225552 h 225558"/>
              <a:gd name="connsiteX2" fmla="*/ 1524000 w 1524000"/>
              <a:gd name="connsiteY2" fmla="*/ 6096 h 225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24000" h="225558">
                <a:moveTo>
                  <a:pt x="0" y="0"/>
                </a:moveTo>
                <a:cubicBezTo>
                  <a:pt x="238760" y="112268"/>
                  <a:pt x="477520" y="224536"/>
                  <a:pt x="731520" y="225552"/>
                </a:cubicBezTo>
                <a:cubicBezTo>
                  <a:pt x="985520" y="226568"/>
                  <a:pt x="1254760" y="116332"/>
                  <a:pt x="1524000" y="6096"/>
                </a:cubicBezTo>
              </a:path>
            </a:pathLst>
          </a:custGeom>
          <a:noFill/>
          <a:ln w="25400" cap="flat" cmpd="sng" algn="ctr">
            <a:solidFill>
              <a:srgbClr val="000000"/>
            </a:solidFill>
            <a:prstDash val="solid"/>
            <a:headEnd type="arrow" w="lg" len="sm"/>
            <a:tailEnd type="arrow" w="lg" len="sm"/>
          </a:ln>
          <a:effectLst/>
        </p:spPr>
        <p:txBody>
          <a:bodyPr rtlCol="0" anchor="ctr"/>
          <a:lstStyle/>
          <a:p>
            <a:pPr marL="0" marR="0" lvl="0" indent="0" algn="ctr" defTabSz="4572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sp>
        <p:nvSpPr>
          <p:cNvPr id="48" name="Freeform: Shape 47">
            <a:extLst>
              <a:ext uri="{FF2B5EF4-FFF2-40B4-BE49-F238E27FC236}">
                <a16:creationId xmlns="" xmlns:a16="http://schemas.microsoft.com/office/drawing/2014/main" id="{DDFCBEF9-0D10-4090-8651-03D7149D704E}"/>
              </a:ext>
            </a:extLst>
          </p:cNvPr>
          <p:cNvSpPr/>
          <p:nvPr/>
        </p:nvSpPr>
        <p:spPr>
          <a:xfrm>
            <a:off x="3920454" y="3526296"/>
            <a:ext cx="548634" cy="134119"/>
          </a:xfrm>
          <a:custGeom>
            <a:avLst/>
            <a:gdLst>
              <a:gd name="connsiteX0" fmla="*/ 0 w 1524000"/>
              <a:gd name="connsiteY0" fmla="*/ 0 h 225558"/>
              <a:gd name="connsiteX1" fmla="*/ 731520 w 1524000"/>
              <a:gd name="connsiteY1" fmla="*/ 225552 h 225558"/>
              <a:gd name="connsiteX2" fmla="*/ 1524000 w 1524000"/>
              <a:gd name="connsiteY2" fmla="*/ 6096 h 225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24000" h="225558">
                <a:moveTo>
                  <a:pt x="0" y="0"/>
                </a:moveTo>
                <a:cubicBezTo>
                  <a:pt x="238760" y="112268"/>
                  <a:pt x="477520" y="224536"/>
                  <a:pt x="731520" y="225552"/>
                </a:cubicBezTo>
                <a:cubicBezTo>
                  <a:pt x="985520" y="226568"/>
                  <a:pt x="1254760" y="116332"/>
                  <a:pt x="1524000" y="6096"/>
                </a:cubicBezTo>
              </a:path>
            </a:pathLst>
          </a:custGeom>
          <a:noFill/>
          <a:ln w="25400" cap="flat" cmpd="sng" algn="ctr">
            <a:solidFill>
              <a:srgbClr val="000000"/>
            </a:solidFill>
            <a:prstDash val="solid"/>
            <a:headEnd type="arrow" w="lg" len="sm"/>
            <a:tailEnd type="arrow" w="lg" len="sm"/>
          </a:ln>
          <a:effectLst/>
        </p:spPr>
        <p:txBody>
          <a:bodyPr rtlCol="0" anchor="ctr"/>
          <a:lstStyle/>
          <a:p>
            <a:pPr marL="0" marR="0" lvl="0" indent="0" algn="ctr" defTabSz="4572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sp>
        <p:nvSpPr>
          <p:cNvPr id="49" name="Freeform: Shape 48">
            <a:extLst>
              <a:ext uri="{FF2B5EF4-FFF2-40B4-BE49-F238E27FC236}">
                <a16:creationId xmlns="" xmlns:a16="http://schemas.microsoft.com/office/drawing/2014/main" id="{6CE2CFCB-9697-4F81-BF5B-D8B8DD8BA2C4}"/>
              </a:ext>
            </a:extLst>
          </p:cNvPr>
          <p:cNvSpPr/>
          <p:nvPr/>
        </p:nvSpPr>
        <p:spPr>
          <a:xfrm>
            <a:off x="4651966" y="3526296"/>
            <a:ext cx="548634" cy="134119"/>
          </a:xfrm>
          <a:custGeom>
            <a:avLst/>
            <a:gdLst>
              <a:gd name="connsiteX0" fmla="*/ 0 w 1524000"/>
              <a:gd name="connsiteY0" fmla="*/ 0 h 225558"/>
              <a:gd name="connsiteX1" fmla="*/ 731520 w 1524000"/>
              <a:gd name="connsiteY1" fmla="*/ 225552 h 225558"/>
              <a:gd name="connsiteX2" fmla="*/ 1524000 w 1524000"/>
              <a:gd name="connsiteY2" fmla="*/ 6096 h 225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24000" h="225558">
                <a:moveTo>
                  <a:pt x="0" y="0"/>
                </a:moveTo>
                <a:cubicBezTo>
                  <a:pt x="238760" y="112268"/>
                  <a:pt x="477520" y="224536"/>
                  <a:pt x="731520" y="225552"/>
                </a:cubicBezTo>
                <a:cubicBezTo>
                  <a:pt x="985520" y="226568"/>
                  <a:pt x="1254760" y="116332"/>
                  <a:pt x="1524000" y="6096"/>
                </a:cubicBezTo>
              </a:path>
            </a:pathLst>
          </a:custGeom>
          <a:noFill/>
          <a:ln w="25400" cap="flat" cmpd="sng" algn="ctr">
            <a:solidFill>
              <a:srgbClr val="000000"/>
            </a:solidFill>
            <a:prstDash val="solid"/>
            <a:headEnd type="arrow" w="lg" len="sm"/>
            <a:tailEnd type="arrow" w="lg" len="sm"/>
          </a:ln>
          <a:effectLst/>
        </p:spPr>
        <p:txBody>
          <a:bodyPr rtlCol="0" anchor="ctr"/>
          <a:lstStyle/>
          <a:p>
            <a:pPr marL="0" marR="0" lvl="0" indent="0" algn="ctr" defTabSz="4572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sp>
        <p:nvSpPr>
          <p:cNvPr id="50" name="Freeform: Shape 49">
            <a:extLst>
              <a:ext uri="{FF2B5EF4-FFF2-40B4-BE49-F238E27FC236}">
                <a16:creationId xmlns="" xmlns:a16="http://schemas.microsoft.com/office/drawing/2014/main" id="{E1B41AFB-8B53-4352-9AC1-C2891C2AE5B8}"/>
              </a:ext>
            </a:extLst>
          </p:cNvPr>
          <p:cNvSpPr/>
          <p:nvPr/>
        </p:nvSpPr>
        <p:spPr>
          <a:xfrm>
            <a:off x="5383478" y="3526296"/>
            <a:ext cx="548634" cy="134119"/>
          </a:xfrm>
          <a:custGeom>
            <a:avLst/>
            <a:gdLst>
              <a:gd name="connsiteX0" fmla="*/ 0 w 1524000"/>
              <a:gd name="connsiteY0" fmla="*/ 0 h 225558"/>
              <a:gd name="connsiteX1" fmla="*/ 731520 w 1524000"/>
              <a:gd name="connsiteY1" fmla="*/ 225552 h 225558"/>
              <a:gd name="connsiteX2" fmla="*/ 1524000 w 1524000"/>
              <a:gd name="connsiteY2" fmla="*/ 6096 h 225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24000" h="225558">
                <a:moveTo>
                  <a:pt x="0" y="0"/>
                </a:moveTo>
                <a:cubicBezTo>
                  <a:pt x="238760" y="112268"/>
                  <a:pt x="477520" y="224536"/>
                  <a:pt x="731520" y="225552"/>
                </a:cubicBezTo>
                <a:cubicBezTo>
                  <a:pt x="985520" y="226568"/>
                  <a:pt x="1254760" y="116332"/>
                  <a:pt x="1524000" y="6096"/>
                </a:cubicBezTo>
              </a:path>
            </a:pathLst>
          </a:custGeom>
          <a:noFill/>
          <a:ln w="25400" cap="flat" cmpd="sng" algn="ctr">
            <a:solidFill>
              <a:srgbClr val="000000"/>
            </a:solidFill>
            <a:prstDash val="solid"/>
            <a:headEnd type="arrow" w="lg" len="sm"/>
            <a:tailEnd type="arrow" w="lg" len="sm"/>
          </a:ln>
          <a:effectLst/>
        </p:spPr>
        <p:txBody>
          <a:bodyPr rtlCol="0" anchor="ctr"/>
          <a:lstStyle/>
          <a:p>
            <a:pPr marL="0" marR="0" lvl="0" indent="0" algn="ctr" defTabSz="4572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="" xmlns:a16="http://schemas.microsoft.com/office/drawing/2014/main" id="{3272D00B-5A2A-4FD4-BDC5-34FD4CF0344B}"/>
              </a:ext>
            </a:extLst>
          </p:cNvPr>
          <p:cNvSpPr/>
          <p:nvPr/>
        </p:nvSpPr>
        <p:spPr>
          <a:xfrm>
            <a:off x="6114990" y="3526296"/>
            <a:ext cx="548634" cy="134119"/>
          </a:xfrm>
          <a:custGeom>
            <a:avLst/>
            <a:gdLst>
              <a:gd name="connsiteX0" fmla="*/ 0 w 1524000"/>
              <a:gd name="connsiteY0" fmla="*/ 0 h 225558"/>
              <a:gd name="connsiteX1" fmla="*/ 731520 w 1524000"/>
              <a:gd name="connsiteY1" fmla="*/ 225552 h 225558"/>
              <a:gd name="connsiteX2" fmla="*/ 1524000 w 1524000"/>
              <a:gd name="connsiteY2" fmla="*/ 6096 h 225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24000" h="225558">
                <a:moveTo>
                  <a:pt x="0" y="0"/>
                </a:moveTo>
                <a:cubicBezTo>
                  <a:pt x="238760" y="112268"/>
                  <a:pt x="477520" y="224536"/>
                  <a:pt x="731520" y="225552"/>
                </a:cubicBezTo>
                <a:cubicBezTo>
                  <a:pt x="985520" y="226568"/>
                  <a:pt x="1254760" y="116332"/>
                  <a:pt x="1524000" y="6096"/>
                </a:cubicBezTo>
              </a:path>
            </a:pathLst>
          </a:custGeom>
          <a:noFill/>
          <a:ln w="25400" cap="flat" cmpd="sng" algn="ctr">
            <a:solidFill>
              <a:srgbClr val="000000"/>
            </a:solidFill>
            <a:prstDash val="solid"/>
            <a:headEnd type="arrow" w="lg" len="sm"/>
            <a:tailEnd type="arrow" w="lg" len="sm"/>
          </a:ln>
          <a:effectLst/>
        </p:spPr>
        <p:txBody>
          <a:bodyPr rtlCol="0" anchor="ctr"/>
          <a:lstStyle/>
          <a:p>
            <a:pPr marL="0" marR="0" lvl="0" indent="0" algn="ctr" defTabSz="4572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sp>
        <p:nvSpPr>
          <p:cNvPr id="52" name="Freeform: Shape 51">
            <a:extLst>
              <a:ext uri="{FF2B5EF4-FFF2-40B4-BE49-F238E27FC236}">
                <a16:creationId xmlns="" xmlns:a16="http://schemas.microsoft.com/office/drawing/2014/main" id="{DA9B62FD-45F7-48DB-A053-1F2CBB1C6432}"/>
              </a:ext>
            </a:extLst>
          </p:cNvPr>
          <p:cNvSpPr/>
          <p:nvPr/>
        </p:nvSpPr>
        <p:spPr>
          <a:xfrm>
            <a:off x="6846502" y="3526296"/>
            <a:ext cx="548634" cy="134119"/>
          </a:xfrm>
          <a:custGeom>
            <a:avLst/>
            <a:gdLst>
              <a:gd name="connsiteX0" fmla="*/ 0 w 1524000"/>
              <a:gd name="connsiteY0" fmla="*/ 0 h 225558"/>
              <a:gd name="connsiteX1" fmla="*/ 731520 w 1524000"/>
              <a:gd name="connsiteY1" fmla="*/ 225552 h 225558"/>
              <a:gd name="connsiteX2" fmla="*/ 1524000 w 1524000"/>
              <a:gd name="connsiteY2" fmla="*/ 6096 h 225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24000" h="225558">
                <a:moveTo>
                  <a:pt x="0" y="0"/>
                </a:moveTo>
                <a:cubicBezTo>
                  <a:pt x="238760" y="112268"/>
                  <a:pt x="477520" y="224536"/>
                  <a:pt x="731520" y="225552"/>
                </a:cubicBezTo>
                <a:cubicBezTo>
                  <a:pt x="985520" y="226568"/>
                  <a:pt x="1254760" y="116332"/>
                  <a:pt x="1524000" y="6096"/>
                </a:cubicBezTo>
              </a:path>
            </a:pathLst>
          </a:custGeom>
          <a:noFill/>
          <a:ln w="25400" cap="flat" cmpd="sng" algn="ctr">
            <a:solidFill>
              <a:srgbClr val="000000"/>
            </a:solidFill>
            <a:prstDash val="solid"/>
            <a:headEnd type="arrow" w="lg" len="sm"/>
            <a:tailEnd type="arrow" w="lg" len="sm"/>
          </a:ln>
          <a:effectLst/>
        </p:spPr>
        <p:txBody>
          <a:bodyPr rtlCol="0" anchor="ctr"/>
          <a:lstStyle/>
          <a:p>
            <a:pPr marL="0" marR="0" lvl="0" indent="0" algn="ctr" defTabSz="4572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sp>
        <p:nvSpPr>
          <p:cNvPr id="53" name="Freeform: Shape 52">
            <a:extLst>
              <a:ext uri="{FF2B5EF4-FFF2-40B4-BE49-F238E27FC236}">
                <a16:creationId xmlns="" xmlns:a16="http://schemas.microsoft.com/office/drawing/2014/main" id="{218A9EEC-CD16-490A-9995-C5AC82CB1C59}"/>
              </a:ext>
            </a:extLst>
          </p:cNvPr>
          <p:cNvSpPr/>
          <p:nvPr/>
        </p:nvSpPr>
        <p:spPr>
          <a:xfrm>
            <a:off x="7578014" y="3526296"/>
            <a:ext cx="548634" cy="134119"/>
          </a:xfrm>
          <a:custGeom>
            <a:avLst/>
            <a:gdLst>
              <a:gd name="connsiteX0" fmla="*/ 0 w 1524000"/>
              <a:gd name="connsiteY0" fmla="*/ 0 h 225558"/>
              <a:gd name="connsiteX1" fmla="*/ 731520 w 1524000"/>
              <a:gd name="connsiteY1" fmla="*/ 225552 h 225558"/>
              <a:gd name="connsiteX2" fmla="*/ 1524000 w 1524000"/>
              <a:gd name="connsiteY2" fmla="*/ 6096 h 225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24000" h="225558">
                <a:moveTo>
                  <a:pt x="0" y="0"/>
                </a:moveTo>
                <a:cubicBezTo>
                  <a:pt x="238760" y="112268"/>
                  <a:pt x="477520" y="224536"/>
                  <a:pt x="731520" y="225552"/>
                </a:cubicBezTo>
                <a:cubicBezTo>
                  <a:pt x="985520" y="226568"/>
                  <a:pt x="1254760" y="116332"/>
                  <a:pt x="1524000" y="6096"/>
                </a:cubicBezTo>
              </a:path>
            </a:pathLst>
          </a:custGeom>
          <a:noFill/>
          <a:ln w="25400" cap="flat" cmpd="sng" algn="ctr">
            <a:solidFill>
              <a:srgbClr val="000000"/>
            </a:solidFill>
            <a:prstDash val="solid"/>
            <a:headEnd type="arrow" w="lg" len="sm"/>
            <a:tailEnd type="arrow" w="lg" len="sm"/>
          </a:ln>
          <a:effectLst/>
        </p:spPr>
        <p:txBody>
          <a:bodyPr rtlCol="0" anchor="ctr"/>
          <a:lstStyle/>
          <a:p>
            <a:pPr marL="0" marR="0" lvl="0" indent="0" algn="ctr" defTabSz="4572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sp>
        <p:nvSpPr>
          <p:cNvPr id="54" name="Rectangle: Rounded Corners 53">
            <a:extLst>
              <a:ext uri="{FF2B5EF4-FFF2-40B4-BE49-F238E27FC236}">
                <a16:creationId xmlns="" xmlns:a16="http://schemas.microsoft.com/office/drawing/2014/main" id="{09C932B6-2776-43BB-A1A5-1835D9E19C0A}"/>
              </a:ext>
            </a:extLst>
          </p:cNvPr>
          <p:cNvSpPr/>
          <p:nvPr/>
        </p:nvSpPr>
        <p:spPr>
          <a:xfrm>
            <a:off x="2731747" y="3911106"/>
            <a:ext cx="1463024" cy="36393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19050" cap="flat" cmpd="sng" algn="ctr">
            <a:solidFill>
              <a:srgbClr val="000000"/>
            </a:solidFill>
            <a:prstDash val="solid"/>
          </a:ln>
          <a:effectLst/>
        </p:spPr>
        <p:txBody>
          <a:bodyPr lIns="0" rIns="0" rtlCol="0" anchor="ctr"/>
          <a:lstStyle/>
          <a:p>
            <a:pPr marL="0" marR="0" lvl="0" indent="0" algn="ctr" defTabSz="4572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3901</a:t>
            </a: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</a:t>
            </a: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3903</a:t>
            </a:r>
          </a:p>
        </p:txBody>
      </p:sp>
      <p:sp>
        <p:nvSpPr>
          <p:cNvPr id="55" name="Rectangle: Rounded Corners 54">
            <a:extLst>
              <a:ext uri="{FF2B5EF4-FFF2-40B4-BE49-F238E27FC236}">
                <a16:creationId xmlns="" xmlns:a16="http://schemas.microsoft.com/office/drawing/2014/main" id="{53370F88-1A22-45D4-AD2C-9A4A3D459995}"/>
              </a:ext>
            </a:extLst>
          </p:cNvPr>
          <p:cNvSpPr/>
          <p:nvPr/>
        </p:nvSpPr>
        <p:spPr>
          <a:xfrm>
            <a:off x="4194772" y="3912018"/>
            <a:ext cx="1463024" cy="36393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19050" cap="flat" cmpd="sng" algn="ctr">
            <a:solidFill>
              <a:srgbClr val="000000"/>
            </a:solidFill>
            <a:prstDash val="solid"/>
          </a:ln>
          <a:effectLst/>
        </p:spPr>
        <p:txBody>
          <a:bodyPr lIns="0" rIns="0" rtlCol="0" anchor="ctr"/>
          <a:lstStyle/>
          <a:p>
            <a:pPr marL="0" marR="0" lvl="0" indent="0" algn="ctr" defTabSz="4572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3905</a:t>
            </a: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</a:t>
            </a: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3907</a:t>
            </a:r>
          </a:p>
        </p:txBody>
      </p:sp>
      <p:sp>
        <p:nvSpPr>
          <p:cNvPr id="56" name="Rectangle: Rounded Corners 55">
            <a:extLst>
              <a:ext uri="{FF2B5EF4-FFF2-40B4-BE49-F238E27FC236}">
                <a16:creationId xmlns="" xmlns:a16="http://schemas.microsoft.com/office/drawing/2014/main" id="{8814FA98-465D-4A77-A719-EBC064D5999B}"/>
              </a:ext>
            </a:extLst>
          </p:cNvPr>
          <p:cNvSpPr/>
          <p:nvPr/>
        </p:nvSpPr>
        <p:spPr>
          <a:xfrm>
            <a:off x="5657794" y="3912018"/>
            <a:ext cx="1463024" cy="36393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19050" cap="flat" cmpd="sng" algn="ctr">
            <a:solidFill>
              <a:srgbClr val="000000"/>
            </a:solidFill>
            <a:prstDash val="solid"/>
          </a:ln>
          <a:effectLst/>
        </p:spPr>
        <p:txBody>
          <a:bodyPr lIns="0" rIns="0" rtlCol="0" anchor="ctr"/>
          <a:lstStyle/>
          <a:p>
            <a:pPr marL="0" marR="0" lvl="0" indent="0" algn="ctr" defTabSz="4572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3909</a:t>
            </a: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</a:t>
            </a: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390b</a:t>
            </a:r>
          </a:p>
        </p:txBody>
      </p:sp>
      <p:sp>
        <p:nvSpPr>
          <p:cNvPr id="57" name="Rectangle: Rounded Corners 56">
            <a:extLst>
              <a:ext uri="{FF2B5EF4-FFF2-40B4-BE49-F238E27FC236}">
                <a16:creationId xmlns="" xmlns:a16="http://schemas.microsoft.com/office/drawing/2014/main" id="{685C6D31-4DB1-4F5A-9047-5617C89353BA}"/>
              </a:ext>
            </a:extLst>
          </p:cNvPr>
          <p:cNvSpPr/>
          <p:nvPr/>
        </p:nvSpPr>
        <p:spPr>
          <a:xfrm>
            <a:off x="7120819" y="3912930"/>
            <a:ext cx="1463024" cy="36393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19050" cap="flat" cmpd="sng" algn="ctr">
            <a:solidFill>
              <a:srgbClr val="000000"/>
            </a:solidFill>
            <a:prstDash val="solid"/>
          </a:ln>
          <a:effectLst/>
        </p:spPr>
        <p:txBody>
          <a:bodyPr lIns="0" rIns="0" rtlCol="0" anchor="ctr"/>
          <a:lstStyle/>
          <a:p>
            <a:pPr marL="0" marR="0" lvl="0" indent="0" algn="ctr" defTabSz="4572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390d</a:t>
            </a: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</a:t>
            </a: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390f</a:t>
            </a:r>
          </a:p>
        </p:txBody>
      </p:sp>
      <p:sp>
        <p:nvSpPr>
          <p:cNvPr id="58" name="Rectangle: Rounded Corners 57">
            <a:extLst>
              <a:ext uri="{FF2B5EF4-FFF2-40B4-BE49-F238E27FC236}">
                <a16:creationId xmlns="" xmlns:a16="http://schemas.microsoft.com/office/drawing/2014/main" id="{8A4D6879-E674-4C8B-9C0A-1CEE0593FBED}"/>
              </a:ext>
            </a:extLst>
          </p:cNvPr>
          <p:cNvSpPr/>
          <p:nvPr/>
        </p:nvSpPr>
        <p:spPr>
          <a:xfrm>
            <a:off x="2518401" y="4382398"/>
            <a:ext cx="1463025" cy="316085"/>
          </a:xfrm>
          <a:prstGeom prst="round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rIns="0" rtlCol="0" anchor="ctr"/>
          <a:lstStyle/>
          <a:p>
            <a:pPr marL="0" marR="0" lvl="0" indent="0" algn="ctr" defTabSz="4572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similar</a:t>
            </a:r>
          </a:p>
        </p:txBody>
      </p:sp>
      <p:sp>
        <p:nvSpPr>
          <p:cNvPr id="59" name="Freeform: Shape 58">
            <a:extLst>
              <a:ext uri="{FF2B5EF4-FFF2-40B4-BE49-F238E27FC236}">
                <a16:creationId xmlns="" xmlns:a16="http://schemas.microsoft.com/office/drawing/2014/main" id="{4E34224E-40EB-4070-82E1-55C84F697ACA}"/>
              </a:ext>
            </a:extLst>
          </p:cNvPr>
          <p:cNvSpPr/>
          <p:nvPr/>
        </p:nvSpPr>
        <p:spPr>
          <a:xfrm>
            <a:off x="6572185" y="4367389"/>
            <a:ext cx="1371585" cy="134119"/>
          </a:xfrm>
          <a:custGeom>
            <a:avLst/>
            <a:gdLst>
              <a:gd name="connsiteX0" fmla="*/ 0 w 1524000"/>
              <a:gd name="connsiteY0" fmla="*/ 0 h 225558"/>
              <a:gd name="connsiteX1" fmla="*/ 731520 w 1524000"/>
              <a:gd name="connsiteY1" fmla="*/ 225552 h 225558"/>
              <a:gd name="connsiteX2" fmla="*/ 1524000 w 1524000"/>
              <a:gd name="connsiteY2" fmla="*/ 6096 h 225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24000" h="225558">
                <a:moveTo>
                  <a:pt x="0" y="0"/>
                </a:moveTo>
                <a:cubicBezTo>
                  <a:pt x="238760" y="112268"/>
                  <a:pt x="477520" y="224536"/>
                  <a:pt x="731520" y="225552"/>
                </a:cubicBezTo>
                <a:cubicBezTo>
                  <a:pt x="985520" y="226568"/>
                  <a:pt x="1254760" y="116332"/>
                  <a:pt x="1524000" y="6096"/>
                </a:cubicBezTo>
              </a:path>
            </a:pathLst>
          </a:custGeom>
          <a:noFill/>
          <a:ln w="25400" cap="flat" cmpd="sng" algn="ctr">
            <a:solidFill>
              <a:srgbClr val="000000"/>
            </a:solidFill>
            <a:prstDash val="solid"/>
            <a:headEnd type="arrow" w="lg" len="sm"/>
            <a:tailEnd type="arrow" w="lg" len="sm"/>
          </a:ln>
          <a:effectLst/>
        </p:spPr>
        <p:txBody>
          <a:bodyPr rtlCol="0" anchor="ctr"/>
          <a:lstStyle/>
          <a:p>
            <a:pPr marL="0" marR="0" lvl="0" indent="0" algn="ctr" defTabSz="4572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sp>
        <p:nvSpPr>
          <p:cNvPr id="60" name="Freeform: Shape 59">
            <a:extLst>
              <a:ext uri="{FF2B5EF4-FFF2-40B4-BE49-F238E27FC236}">
                <a16:creationId xmlns="" xmlns:a16="http://schemas.microsoft.com/office/drawing/2014/main" id="{8B6E0AA7-D7FD-4641-9336-26BFFAE719EC}"/>
              </a:ext>
            </a:extLst>
          </p:cNvPr>
          <p:cNvSpPr/>
          <p:nvPr/>
        </p:nvSpPr>
        <p:spPr>
          <a:xfrm>
            <a:off x="5017722" y="4367389"/>
            <a:ext cx="1371585" cy="134119"/>
          </a:xfrm>
          <a:custGeom>
            <a:avLst/>
            <a:gdLst>
              <a:gd name="connsiteX0" fmla="*/ 0 w 1524000"/>
              <a:gd name="connsiteY0" fmla="*/ 0 h 225558"/>
              <a:gd name="connsiteX1" fmla="*/ 731520 w 1524000"/>
              <a:gd name="connsiteY1" fmla="*/ 225552 h 225558"/>
              <a:gd name="connsiteX2" fmla="*/ 1524000 w 1524000"/>
              <a:gd name="connsiteY2" fmla="*/ 6096 h 225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24000" h="225558">
                <a:moveTo>
                  <a:pt x="0" y="0"/>
                </a:moveTo>
                <a:cubicBezTo>
                  <a:pt x="238760" y="112268"/>
                  <a:pt x="477520" y="224536"/>
                  <a:pt x="731520" y="225552"/>
                </a:cubicBezTo>
                <a:cubicBezTo>
                  <a:pt x="985520" y="226568"/>
                  <a:pt x="1254760" y="116332"/>
                  <a:pt x="1524000" y="6096"/>
                </a:cubicBezTo>
              </a:path>
            </a:pathLst>
          </a:custGeom>
          <a:noFill/>
          <a:ln w="25400" cap="flat" cmpd="sng" algn="ctr">
            <a:solidFill>
              <a:srgbClr val="000000"/>
            </a:solidFill>
            <a:prstDash val="solid"/>
            <a:headEnd type="arrow" w="lg" len="sm"/>
            <a:tailEnd type="arrow" w="lg" len="sm"/>
          </a:ln>
          <a:effectLst/>
        </p:spPr>
        <p:txBody>
          <a:bodyPr rtlCol="0" anchor="ctr"/>
          <a:lstStyle/>
          <a:p>
            <a:pPr marL="0" marR="0" lvl="0" indent="0" algn="ctr" defTabSz="4572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sp>
        <p:nvSpPr>
          <p:cNvPr id="61" name="Freeform: Shape 60">
            <a:extLst>
              <a:ext uri="{FF2B5EF4-FFF2-40B4-BE49-F238E27FC236}">
                <a16:creationId xmlns="" xmlns:a16="http://schemas.microsoft.com/office/drawing/2014/main" id="{076173D5-02E2-4BE5-BA20-28C8D77D4007}"/>
              </a:ext>
            </a:extLst>
          </p:cNvPr>
          <p:cNvSpPr/>
          <p:nvPr/>
        </p:nvSpPr>
        <p:spPr>
          <a:xfrm>
            <a:off x="3463259" y="4367389"/>
            <a:ext cx="1371585" cy="134119"/>
          </a:xfrm>
          <a:custGeom>
            <a:avLst/>
            <a:gdLst>
              <a:gd name="connsiteX0" fmla="*/ 0 w 1524000"/>
              <a:gd name="connsiteY0" fmla="*/ 0 h 225558"/>
              <a:gd name="connsiteX1" fmla="*/ 731520 w 1524000"/>
              <a:gd name="connsiteY1" fmla="*/ 225552 h 225558"/>
              <a:gd name="connsiteX2" fmla="*/ 1524000 w 1524000"/>
              <a:gd name="connsiteY2" fmla="*/ 6096 h 225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24000" h="225558">
                <a:moveTo>
                  <a:pt x="0" y="0"/>
                </a:moveTo>
                <a:cubicBezTo>
                  <a:pt x="238760" y="112268"/>
                  <a:pt x="477520" y="224536"/>
                  <a:pt x="731520" y="225552"/>
                </a:cubicBezTo>
                <a:cubicBezTo>
                  <a:pt x="985520" y="226568"/>
                  <a:pt x="1254760" y="116332"/>
                  <a:pt x="1524000" y="6096"/>
                </a:cubicBezTo>
              </a:path>
            </a:pathLst>
          </a:custGeom>
          <a:noFill/>
          <a:ln w="25400" cap="flat" cmpd="sng" algn="ctr">
            <a:solidFill>
              <a:srgbClr val="000000"/>
            </a:solidFill>
            <a:prstDash val="solid"/>
            <a:headEnd type="arrow" w="lg" len="sm"/>
            <a:tailEnd type="arrow" w="lg" len="sm"/>
          </a:ln>
          <a:effectLst/>
        </p:spPr>
        <p:txBody>
          <a:bodyPr rtlCol="0" anchor="ctr"/>
          <a:lstStyle/>
          <a:p>
            <a:pPr marL="0" marR="0" lvl="0" indent="0" algn="ctr" defTabSz="4572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sp>
        <p:nvSpPr>
          <p:cNvPr id="62" name="Rectangle: Rounded Corners 61">
            <a:extLst>
              <a:ext uri="{FF2B5EF4-FFF2-40B4-BE49-F238E27FC236}">
                <a16:creationId xmlns="" xmlns:a16="http://schemas.microsoft.com/office/drawing/2014/main" id="{C5E36F9E-0EED-4AD4-8ADE-868A0CCFC4E3}"/>
              </a:ext>
            </a:extLst>
          </p:cNvPr>
          <p:cNvSpPr/>
          <p:nvPr/>
        </p:nvSpPr>
        <p:spPr>
          <a:xfrm>
            <a:off x="2102451" y="3571277"/>
            <a:ext cx="1645902" cy="316085"/>
          </a:xfrm>
          <a:prstGeom prst="round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rIns="0" rtlCol="0" anchor="ctr"/>
          <a:lstStyle/>
          <a:p>
            <a:pPr marL="0" marR="0" lvl="0" indent="0" algn="ctr" defTabSz="4572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similar</a:t>
            </a:r>
          </a:p>
        </p:txBody>
      </p:sp>
      <p:sp>
        <p:nvSpPr>
          <p:cNvPr id="63" name="Rectangle: Rounded Corners 62">
            <a:extLst>
              <a:ext uri="{FF2B5EF4-FFF2-40B4-BE49-F238E27FC236}">
                <a16:creationId xmlns="" xmlns:a16="http://schemas.microsoft.com/office/drawing/2014/main" id="{62BEA0E8-BE84-49E5-BABB-A10CF41FED94}"/>
              </a:ext>
            </a:extLst>
          </p:cNvPr>
          <p:cNvSpPr/>
          <p:nvPr/>
        </p:nvSpPr>
        <p:spPr>
          <a:xfrm>
            <a:off x="2731746" y="4693995"/>
            <a:ext cx="2926049" cy="36393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19050" cap="flat" cmpd="sng" algn="ctr">
            <a:solidFill>
              <a:srgbClr val="000000"/>
            </a:solidFill>
            <a:prstDash val="solid"/>
          </a:ln>
          <a:effectLst/>
        </p:spPr>
        <p:txBody>
          <a:bodyPr lIns="0" rIns="0" rtlCol="0" anchor="ctr"/>
          <a:lstStyle/>
          <a:p>
            <a:pPr marL="0" marR="0" lvl="0" indent="0" algn="ctr" defTabSz="4572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3901</a:t>
            </a: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</a:t>
            </a: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3903</a:t>
            </a: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</a:t>
            </a: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3905</a:t>
            </a: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</a:t>
            </a: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3907</a:t>
            </a:r>
          </a:p>
        </p:txBody>
      </p:sp>
      <p:sp>
        <p:nvSpPr>
          <p:cNvPr id="64" name="Rectangle: Rounded Corners 63">
            <a:extLst>
              <a:ext uri="{FF2B5EF4-FFF2-40B4-BE49-F238E27FC236}">
                <a16:creationId xmlns="" xmlns:a16="http://schemas.microsoft.com/office/drawing/2014/main" id="{CD40CDDA-3913-413D-A44F-166BCE31D3AE}"/>
              </a:ext>
            </a:extLst>
          </p:cNvPr>
          <p:cNvSpPr/>
          <p:nvPr/>
        </p:nvSpPr>
        <p:spPr>
          <a:xfrm>
            <a:off x="5657793" y="4694907"/>
            <a:ext cx="2926049" cy="36393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19050" cap="flat" cmpd="sng" algn="ctr">
            <a:solidFill>
              <a:srgbClr val="000000"/>
            </a:solidFill>
            <a:prstDash val="solid"/>
          </a:ln>
          <a:effectLst/>
        </p:spPr>
        <p:txBody>
          <a:bodyPr lIns="0" rIns="0" rtlCol="0" anchor="ctr"/>
          <a:lstStyle/>
          <a:p>
            <a:pPr marL="0" marR="0" lvl="0" indent="0" algn="ctr" defTabSz="4572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3909</a:t>
            </a: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</a:t>
            </a: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390b</a:t>
            </a: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</a:t>
            </a: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390d</a:t>
            </a: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 </a:t>
            </a: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390f</a:t>
            </a:r>
          </a:p>
        </p:txBody>
      </p:sp>
      <p:sp>
        <p:nvSpPr>
          <p:cNvPr id="65" name="Rectangle: Rounded Corners 64">
            <a:extLst>
              <a:ext uri="{FF2B5EF4-FFF2-40B4-BE49-F238E27FC236}">
                <a16:creationId xmlns="" xmlns:a16="http://schemas.microsoft.com/office/drawing/2014/main" id="{B924F2A4-3346-4EB5-8E21-0759C711FF30}"/>
              </a:ext>
            </a:extLst>
          </p:cNvPr>
          <p:cNvSpPr/>
          <p:nvPr/>
        </p:nvSpPr>
        <p:spPr>
          <a:xfrm>
            <a:off x="3006064" y="5081671"/>
            <a:ext cx="1645902" cy="316085"/>
          </a:xfrm>
          <a:prstGeom prst="round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lIns="0" rIns="0" rtlCol="0" anchor="ctr"/>
          <a:lstStyle/>
          <a:p>
            <a:pPr marL="0" marR="0" lvl="0" indent="0" algn="ctr" defTabSz="4572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similar</a:t>
            </a:r>
          </a:p>
        </p:txBody>
      </p:sp>
      <p:sp>
        <p:nvSpPr>
          <p:cNvPr id="66" name="Freeform: Shape 65">
            <a:extLst>
              <a:ext uri="{FF2B5EF4-FFF2-40B4-BE49-F238E27FC236}">
                <a16:creationId xmlns="" xmlns:a16="http://schemas.microsoft.com/office/drawing/2014/main" id="{593C2219-827A-44D8-A2DC-83476C963589}"/>
              </a:ext>
            </a:extLst>
          </p:cNvPr>
          <p:cNvSpPr/>
          <p:nvPr/>
        </p:nvSpPr>
        <p:spPr>
          <a:xfrm>
            <a:off x="4286210" y="5150278"/>
            <a:ext cx="2743170" cy="134119"/>
          </a:xfrm>
          <a:custGeom>
            <a:avLst/>
            <a:gdLst>
              <a:gd name="connsiteX0" fmla="*/ 0 w 1524000"/>
              <a:gd name="connsiteY0" fmla="*/ 0 h 225558"/>
              <a:gd name="connsiteX1" fmla="*/ 731520 w 1524000"/>
              <a:gd name="connsiteY1" fmla="*/ 225552 h 225558"/>
              <a:gd name="connsiteX2" fmla="*/ 1524000 w 1524000"/>
              <a:gd name="connsiteY2" fmla="*/ 6096 h 225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24000" h="225558">
                <a:moveTo>
                  <a:pt x="0" y="0"/>
                </a:moveTo>
                <a:cubicBezTo>
                  <a:pt x="238760" y="112268"/>
                  <a:pt x="477520" y="224536"/>
                  <a:pt x="731520" y="225552"/>
                </a:cubicBezTo>
                <a:cubicBezTo>
                  <a:pt x="985520" y="226568"/>
                  <a:pt x="1254760" y="116332"/>
                  <a:pt x="1524000" y="6096"/>
                </a:cubicBezTo>
              </a:path>
            </a:pathLst>
          </a:custGeom>
          <a:noFill/>
          <a:ln w="25400" cap="flat" cmpd="sng" algn="ctr">
            <a:solidFill>
              <a:srgbClr val="000000"/>
            </a:solidFill>
            <a:prstDash val="solid"/>
            <a:headEnd type="arrow" w="lg" len="sm"/>
            <a:tailEnd type="arrow" w="lg" len="sm"/>
          </a:ln>
          <a:effectLst/>
        </p:spPr>
        <p:txBody>
          <a:bodyPr rtlCol="0" anchor="ctr"/>
          <a:lstStyle/>
          <a:p>
            <a:pPr marL="0" marR="0" lvl="0" indent="0" algn="ctr" defTabSz="4572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="" xmlns:a16="http://schemas.microsoft.com/office/drawing/2014/main" id="{A4637A85-873F-4417-A1A5-AAAC4E48E740}"/>
              </a:ext>
            </a:extLst>
          </p:cNvPr>
          <p:cNvSpPr/>
          <p:nvPr/>
        </p:nvSpPr>
        <p:spPr>
          <a:xfrm>
            <a:off x="628650" y="3020342"/>
            <a:ext cx="228597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457200"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ea typeface="MS PGothic" pitchFamily="34" charset="-128"/>
                <a:cs typeface="Arial" panose="020B0604020202020204" pitchFamily="34" charset="0"/>
              </a:rPr>
              <a:t>similarity in </a:t>
            </a:r>
          </a:p>
          <a:p>
            <a:pPr defTabSz="457200"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ea typeface="MS PGothic" pitchFamily="34" charset="-128"/>
                <a:cs typeface="Arial" panose="020B0604020202020204" pitchFamily="34" charset="0"/>
              </a:rPr>
              <a:t>N-byte elements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="" xmlns:a16="http://schemas.microsoft.com/office/drawing/2014/main" id="{3BF49CFE-5D00-4FD6-8817-689FDC7BD00A}"/>
              </a:ext>
            </a:extLst>
          </p:cNvPr>
          <p:cNvSpPr/>
          <p:nvPr/>
        </p:nvSpPr>
        <p:spPr>
          <a:xfrm>
            <a:off x="628651" y="3843293"/>
            <a:ext cx="228597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457200"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ea typeface="MS PGothic" pitchFamily="34" charset="-128"/>
                <a:cs typeface="Arial" panose="020B0604020202020204" pitchFamily="34" charset="0"/>
              </a:rPr>
              <a:t>similarity in </a:t>
            </a:r>
          </a:p>
          <a:p>
            <a:pPr defTabSz="457200"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ea typeface="MS PGothic" pitchFamily="34" charset="-128"/>
                <a:cs typeface="Arial" panose="020B0604020202020204" pitchFamily="34" charset="0"/>
              </a:rPr>
              <a:t>2N-byte elements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="" xmlns:a16="http://schemas.microsoft.com/office/drawing/2014/main" id="{31C6FAA3-0048-478F-B96B-1AA4BACA35C7}"/>
              </a:ext>
            </a:extLst>
          </p:cNvPr>
          <p:cNvSpPr/>
          <p:nvPr/>
        </p:nvSpPr>
        <p:spPr>
          <a:xfrm>
            <a:off x="628651" y="4626182"/>
            <a:ext cx="228597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457200"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ea typeface="MS PGothic" pitchFamily="34" charset="-128"/>
                <a:cs typeface="Arial" panose="020B0604020202020204" pitchFamily="34" charset="0"/>
              </a:rPr>
              <a:t>similarity in </a:t>
            </a:r>
          </a:p>
          <a:p>
            <a:pPr defTabSz="457200"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ea typeface="MS PGothic" pitchFamily="34" charset="-128"/>
                <a:cs typeface="Arial" panose="020B0604020202020204" pitchFamily="34" charset="0"/>
              </a:rPr>
              <a:t>4N-byte elements</a:t>
            </a:r>
          </a:p>
        </p:txBody>
      </p:sp>
    </p:spTree>
    <p:extLst>
      <p:ext uri="{BB962C8B-B14F-4D97-AF65-F5344CB8AC3E}">
        <p14:creationId xmlns:p14="http://schemas.microsoft.com/office/powerpoint/2010/main" val="299505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0D9108C-94B4-46CF-BA52-A2F165090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dirty="0" smtClean="0"/>
              <a:t>Universal Base</a:t>
            </a:r>
            <a:endParaRPr lang="en-US" sz="3600" dirty="0"/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A445859B-B416-48B9-8B7B-690ACA05E0A0}"/>
              </a:ext>
            </a:extLst>
          </p:cNvPr>
          <p:cNvSpPr txBox="1"/>
          <p:nvPr/>
        </p:nvSpPr>
        <p:spPr>
          <a:xfrm>
            <a:off x="1856642" y="1690690"/>
            <a:ext cx="5622052" cy="275152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01111001000000010111100100000011</a:t>
            </a:r>
            <a:endParaRPr lang="en-US" sz="2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01111001000001010111100100000111</a:t>
            </a:r>
            <a:endParaRPr lang="en-US" sz="2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01111001000010010111100100001011</a:t>
            </a:r>
            <a:endParaRPr lang="en-US" sz="2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01111001000011010111100100001111</a:t>
            </a:r>
            <a:endParaRPr lang="en-US" sz="2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01111001000100010111100100010011</a:t>
            </a:r>
            <a:endParaRPr lang="en-US" sz="2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01111001000101010111100100010111</a:t>
            </a:r>
            <a:endParaRPr lang="en-US" sz="2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01111001000110010111100100011011</a:t>
            </a:r>
            <a:endParaRPr lang="en-US" sz="2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01111001000111010111100100011111</a:t>
            </a:r>
            <a:endParaRPr lang="en-US" sz="24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A445859B-B416-48B9-8B7B-690ACA05E0A0}"/>
              </a:ext>
            </a:extLst>
          </p:cNvPr>
          <p:cNvSpPr txBox="1"/>
          <p:nvPr/>
        </p:nvSpPr>
        <p:spPr>
          <a:xfrm>
            <a:off x="1856642" y="1698388"/>
            <a:ext cx="5622052" cy="275152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0111100100000001</a:t>
            </a: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01111001</a:t>
            </a: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00000011</a:t>
            </a:r>
            <a:endParaRPr lang="en-US" sz="2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0111100100000101</a:t>
            </a: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01111001</a:t>
            </a: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00000111</a:t>
            </a:r>
            <a:endParaRPr lang="en-US" sz="2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00000000000010000000000000001000</a:t>
            </a:r>
            <a:endParaRPr lang="en-US" sz="2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00000000000010000000000000001000</a:t>
            </a:r>
            <a:endParaRPr lang="en-US" sz="2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00000000000110000000000000011000</a:t>
            </a:r>
            <a:endParaRPr lang="en-US" sz="2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00000000000110000000000000011000</a:t>
            </a:r>
            <a:endParaRPr lang="en-US" sz="2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00000000000010000000000000001000</a:t>
            </a:r>
            <a:endParaRPr lang="en-US" sz="2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00000000000010000000000000001000</a:t>
            </a:r>
            <a:endParaRPr lang="en-US" sz="24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12" name="Rectangle: Rounded Corners 21">
            <a:extLst>
              <a:ext uri="{FF2B5EF4-FFF2-40B4-BE49-F238E27FC236}">
                <a16:creationId xmlns="" xmlns:a16="http://schemas.microsoft.com/office/drawing/2014/main" id="{8402BFC7-15A6-49AB-A201-800B0F3D2267}"/>
              </a:ext>
            </a:extLst>
          </p:cNvPr>
          <p:cNvSpPr/>
          <p:nvPr/>
        </p:nvSpPr>
        <p:spPr>
          <a:xfrm>
            <a:off x="1781636" y="2439258"/>
            <a:ext cx="5697057" cy="577252"/>
          </a:xfrm>
          <a:prstGeom prst="roundRect">
            <a:avLst/>
          </a:prstGeom>
          <a:solidFill>
            <a:srgbClr val="FF9933">
              <a:alpha val="23922"/>
            </a:srgbClr>
          </a:solidFill>
          <a:ln w="1905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22">
            <a:extLst>
              <a:ext uri="{FF2B5EF4-FFF2-40B4-BE49-F238E27FC236}">
                <a16:creationId xmlns="" xmlns:a16="http://schemas.microsoft.com/office/drawing/2014/main" id="{1D3673C3-04C3-46AD-B6B5-1278F81ECED1}"/>
              </a:ext>
            </a:extLst>
          </p:cNvPr>
          <p:cNvSpPr/>
          <p:nvPr/>
        </p:nvSpPr>
        <p:spPr>
          <a:xfrm>
            <a:off x="1781636" y="3098898"/>
            <a:ext cx="5697057" cy="577252"/>
          </a:xfrm>
          <a:prstGeom prst="roundRect">
            <a:avLst/>
          </a:prstGeom>
          <a:solidFill>
            <a:srgbClr val="FF9933">
              <a:alpha val="23922"/>
            </a:srgbClr>
          </a:solidFill>
          <a:ln w="1905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23">
            <a:extLst>
              <a:ext uri="{FF2B5EF4-FFF2-40B4-BE49-F238E27FC236}">
                <a16:creationId xmlns="" xmlns:a16="http://schemas.microsoft.com/office/drawing/2014/main" id="{593FD124-901C-4927-931D-580E57D807DD}"/>
              </a:ext>
            </a:extLst>
          </p:cNvPr>
          <p:cNvSpPr/>
          <p:nvPr/>
        </p:nvSpPr>
        <p:spPr>
          <a:xfrm>
            <a:off x="1781636" y="3758537"/>
            <a:ext cx="5697057" cy="577252"/>
          </a:xfrm>
          <a:prstGeom prst="roundRect">
            <a:avLst/>
          </a:prstGeom>
          <a:solidFill>
            <a:srgbClr val="FF9933">
              <a:alpha val="23922"/>
            </a:srgbClr>
          </a:solidFill>
          <a:ln w="1905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17D76677-D1A4-4DD3-83D4-3156F413BFD6}"/>
              </a:ext>
            </a:extLst>
          </p:cNvPr>
          <p:cNvSpPr txBox="1"/>
          <p:nvPr/>
        </p:nvSpPr>
        <p:spPr>
          <a:xfrm>
            <a:off x="835590" y="4549203"/>
            <a:ext cx="7589148" cy="480131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2800" b="1" dirty="0" smtClean="0">
                <a:solidFill>
                  <a:schemeClr val="accent2">
                    <a:lumMod val="75000"/>
                  </a:schemeClr>
                </a:solidFill>
              </a:rPr>
              <a:t>Perform Base + XOR transform on 8B granularity</a:t>
            </a:r>
          </a:p>
        </p:txBody>
      </p:sp>
      <p:sp>
        <p:nvSpPr>
          <p:cNvPr id="3" name="Oval 2"/>
          <p:cNvSpPr/>
          <p:nvPr/>
        </p:nvSpPr>
        <p:spPr>
          <a:xfrm>
            <a:off x="1504950" y="1282700"/>
            <a:ext cx="6419850" cy="1358900"/>
          </a:xfrm>
          <a:prstGeom prst="ellipse">
            <a:avLst/>
          </a:prstGeom>
          <a:solidFill>
            <a:srgbClr val="F72711">
              <a:alpha val="23922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320903" y="1282700"/>
            <a:ext cx="27879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C00000"/>
                </a:solidFill>
                <a:latin typeface="Trebuchet MS" panose="020B0603020202020204" pitchFamily="34" charset="0"/>
              </a:rPr>
              <a:t>Missed opportunity</a:t>
            </a:r>
            <a:endParaRPr lang="en-US" sz="2400" dirty="0">
              <a:solidFill>
                <a:srgbClr val="C00000"/>
              </a:solidFill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4548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2" grpId="0" animBg="1"/>
      <p:bldP spid="15" grpId="0" animBg="1"/>
      <p:bldP spid="16" grpId="0" animBg="1"/>
      <p:bldP spid="18" grpId="0"/>
      <p:bldP spid="3" grpId="0" animBg="1"/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D959A5D-331E-4340-8B6D-DF97A79E3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8153400" cy="1325563"/>
          </a:xfrm>
        </p:spPr>
        <p:txBody>
          <a:bodyPr anchor="t">
            <a:normAutofit/>
          </a:bodyPr>
          <a:lstStyle/>
          <a:p>
            <a:r>
              <a:rPr lang="en-US" sz="3600" dirty="0"/>
              <a:t>GPU with 384-bit wide DRAM Interface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="" xmlns:a16="http://schemas.microsoft.com/office/drawing/2014/main" id="{5EDC8A51-38D3-4DB8-9EF2-CB34136AB9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897" y="1859389"/>
            <a:ext cx="7688205" cy="3361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227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A445859B-B416-48B9-8B7B-690ACA05E0A0}"/>
              </a:ext>
            </a:extLst>
          </p:cNvPr>
          <p:cNvSpPr txBox="1"/>
          <p:nvPr/>
        </p:nvSpPr>
        <p:spPr>
          <a:xfrm>
            <a:off x="1856642" y="1698388"/>
            <a:ext cx="5622052" cy="275152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0111100100000001</a:t>
            </a: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01111001</a:t>
            </a: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00000011</a:t>
            </a:r>
            <a:endParaRPr lang="en-US" sz="2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0111100100000101</a:t>
            </a: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01111001</a:t>
            </a: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00000111</a:t>
            </a:r>
            <a:endParaRPr lang="en-US" sz="2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00000000000010000000000000001000</a:t>
            </a:r>
            <a:endParaRPr lang="en-US" sz="2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00000000000010000000000000001000</a:t>
            </a:r>
            <a:endParaRPr lang="en-US" sz="2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00000000000110000000000000011000</a:t>
            </a:r>
            <a:endParaRPr lang="en-US" sz="2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00000000000110000000000000011000</a:t>
            </a:r>
            <a:endParaRPr lang="en-US" sz="2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00000000000010000000000000001000</a:t>
            </a:r>
            <a:endParaRPr lang="en-US" sz="2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00000000000010000000000000001000</a:t>
            </a:r>
            <a:endParaRPr lang="en-US" sz="24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40D9108C-94B4-46CF-BA52-A2F165090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dirty="0" smtClean="0"/>
              <a:t>Universal Base</a:t>
            </a:r>
            <a:endParaRPr lang="en-US" sz="3600" dirty="0"/>
          </a:p>
        </p:txBody>
      </p:sp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17D76677-D1A4-4DD3-83D4-3156F413BFD6}"/>
              </a:ext>
            </a:extLst>
          </p:cNvPr>
          <p:cNvSpPr txBox="1"/>
          <p:nvPr/>
        </p:nvSpPr>
        <p:spPr>
          <a:xfrm>
            <a:off x="835590" y="4549203"/>
            <a:ext cx="7589148" cy="480131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2800" b="1" dirty="0" smtClean="0">
                <a:solidFill>
                  <a:schemeClr val="accent2">
                    <a:lumMod val="75000"/>
                  </a:schemeClr>
                </a:solidFill>
              </a:rPr>
              <a:t>Perform Base + XOR transform on 8B granularity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A445859B-B416-48B9-8B7B-690ACA05E0A0}"/>
              </a:ext>
            </a:extLst>
          </p:cNvPr>
          <p:cNvSpPr txBox="1"/>
          <p:nvPr/>
        </p:nvSpPr>
        <p:spPr>
          <a:xfrm>
            <a:off x="1856642" y="1704087"/>
            <a:ext cx="5622052" cy="275152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0111100100000001</a:t>
            </a: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01111001</a:t>
            </a: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00000011</a:t>
            </a:r>
            <a:endParaRPr lang="en-US" sz="2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00000000000001000000000000000100</a:t>
            </a:r>
            <a:endParaRPr lang="en-US" sz="2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00000000000010000000000000001000</a:t>
            </a:r>
            <a:endParaRPr lang="en-US" sz="2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00000000000010000000000000001000</a:t>
            </a:r>
            <a:endParaRPr lang="en-US" sz="2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00000000000110000000000000011000</a:t>
            </a:r>
            <a:endParaRPr lang="en-US" sz="2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00000000000110000000000000011000</a:t>
            </a:r>
            <a:endParaRPr lang="en-US" sz="2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00000000000010000000000000001000</a:t>
            </a:r>
            <a:endParaRPr lang="en-US" sz="2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00000000000010000000000000001000</a:t>
            </a:r>
            <a:endParaRPr lang="en-US" sz="24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17D76677-D1A4-4DD3-83D4-3156F413BFD6}"/>
              </a:ext>
            </a:extLst>
          </p:cNvPr>
          <p:cNvSpPr txBox="1"/>
          <p:nvPr/>
        </p:nvSpPr>
        <p:spPr>
          <a:xfrm>
            <a:off x="835590" y="5029334"/>
            <a:ext cx="7589148" cy="480131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2800" b="1" dirty="0" smtClean="0">
                <a:solidFill>
                  <a:srgbClr val="0070C0"/>
                </a:solidFill>
              </a:rPr>
              <a:t>Perform 4B granularity transform within 8B base</a:t>
            </a:r>
          </a:p>
        </p:txBody>
      </p:sp>
      <p:sp>
        <p:nvSpPr>
          <p:cNvPr id="12" name="Rectangle: Rounded Corners 21">
            <a:extLst>
              <a:ext uri="{FF2B5EF4-FFF2-40B4-BE49-F238E27FC236}">
                <a16:creationId xmlns="" xmlns:a16="http://schemas.microsoft.com/office/drawing/2014/main" id="{8402BFC7-15A6-49AB-A201-800B0F3D2267}"/>
              </a:ext>
            </a:extLst>
          </p:cNvPr>
          <p:cNvSpPr/>
          <p:nvPr/>
        </p:nvSpPr>
        <p:spPr>
          <a:xfrm>
            <a:off x="1781636" y="2439258"/>
            <a:ext cx="5697057" cy="577252"/>
          </a:xfrm>
          <a:prstGeom prst="roundRect">
            <a:avLst/>
          </a:prstGeom>
          <a:solidFill>
            <a:srgbClr val="FF9933">
              <a:alpha val="23922"/>
            </a:srgbClr>
          </a:solidFill>
          <a:ln w="1905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22">
            <a:extLst>
              <a:ext uri="{FF2B5EF4-FFF2-40B4-BE49-F238E27FC236}">
                <a16:creationId xmlns="" xmlns:a16="http://schemas.microsoft.com/office/drawing/2014/main" id="{1D3673C3-04C3-46AD-B6B5-1278F81ECED1}"/>
              </a:ext>
            </a:extLst>
          </p:cNvPr>
          <p:cNvSpPr/>
          <p:nvPr/>
        </p:nvSpPr>
        <p:spPr>
          <a:xfrm>
            <a:off x="1781636" y="3098898"/>
            <a:ext cx="5697057" cy="577252"/>
          </a:xfrm>
          <a:prstGeom prst="roundRect">
            <a:avLst/>
          </a:prstGeom>
          <a:solidFill>
            <a:srgbClr val="FF9933">
              <a:alpha val="23922"/>
            </a:srgbClr>
          </a:solidFill>
          <a:ln w="1905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23">
            <a:extLst>
              <a:ext uri="{FF2B5EF4-FFF2-40B4-BE49-F238E27FC236}">
                <a16:creationId xmlns="" xmlns:a16="http://schemas.microsoft.com/office/drawing/2014/main" id="{593FD124-901C-4927-931D-580E57D807DD}"/>
              </a:ext>
            </a:extLst>
          </p:cNvPr>
          <p:cNvSpPr/>
          <p:nvPr/>
        </p:nvSpPr>
        <p:spPr>
          <a:xfrm>
            <a:off x="1781636" y="3758537"/>
            <a:ext cx="5697057" cy="577252"/>
          </a:xfrm>
          <a:prstGeom prst="roundRect">
            <a:avLst/>
          </a:prstGeom>
          <a:solidFill>
            <a:srgbClr val="FF9933">
              <a:alpha val="23922"/>
            </a:srgbClr>
          </a:solidFill>
          <a:ln w="1905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="" xmlns:a16="http://schemas.microsoft.com/office/drawing/2014/main" id="{A445859B-B416-48B9-8B7B-690ACA05E0A0}"/>
              </a:ext>
            </a:extLst>
          </p:cNvPr>
          <p:cNvSpPr txBox="1"/>
          <p:nvPr/>
        </p:nvSpPr>
        <p:spPr>
          <a:xfrm>
            <a:off x="1850888" y="1709865"/>
            <a:ext cx="5622052" cy="42473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01111001000000010000000000000010</a:t>
            </a:r>
            <a:endParaRPr lang="en-US" sz="24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22" name="Rectangle: Rounded Corners 14">
            <a:extLst>
              <a:ext uri="{FF2B5EF4-FFF2-40B4-BE49-F238E27FC236}">
                <a16:creationId xmlns="" xmlns:a16="http://schemas.microsoft.com/office/drawing/2014/main" id="{9253D059-46AA-4804-AB6C-21706612E48F}"/>
              </a:ext>
            </a:extLst>
          </p:cNvPr>
          <p:cNvSpPr/>
          <p:nvPr/>
        </p:nvSpPr>
        <p:spPr>
          <a:xfrm>
            <a:off x="1794764" y="2099276"/>
            <a:ext cx="5697057" cy="285282"/>
          </a:xfrm>
          <a:prstGeom prst="roundRect">
            <a:avLst/>
          </a:prstGeom>
          <a:solidFill>
            <a:srgbClr val="6699FF">
              <a:alpha val="29804"/>
            </a:srgb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: Rounded Corners 14">
            <a:extLst>
              <a:ext uri="{FF2B5EF4-FFF2-40B4-BE49-F238E27FC236}">
                <a16:creationId xmlns="" xmlns:a16="http://schemas.microsoft.com/office/drawing/2014/main" id="{9253D059-46AA-4804-AB6C-21706612E48F}"/>
              </a:ext>
            </a:extLst>
          </p:cNvPr>
          <p:cNvSpPr/>
          <p:nvPr/>
        </p:nvSpPr>
        <p:spPr>
          <a:xfrm>
            <a:off x="4624412" y="1779590"/>
            <a:ext cx="2848528" cy="285282"/>
          </a:xfrm>
          <a:prstGeom prst="roundRect">
            <a:avLst/>
          </a:prstGeom>
          <a:solidFill>
            <a:schemeClr val="accent6">
              <a:lumMod val="40000"/>
              <a:lumOff val="60000"/>
              <a:alpha val="29804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="" xmlns:a16="http://schemas.microsoft.com/office/drawing/2014/main" id="{17D76677-D1A4-4DD3-83D4-3156F413BFD6}"/>
              </a:ext>
            </a:extLst>
          </p:cNvPr>
          <p:cNvSpPr txBox="1"/>
          <p:nvPr/>
        </p:nvSpPr>
        <p:spPr>
          <a:xfrm>
            <a:off x="836018" y="5519830"/>
            <a:ext cx="7589148" cy="480131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2800" b="1" dirty="0" smtClean="0">
                <a:solidFill>
                  <a:schemeClr val="accent6">
                    <a:lumMod val="75000"/>
                  </a:schemeClr>
                </a:solidFill>
              </a:rPr>
              <a:t>Perform 2B granularity transform within 4B base</a:t>
            </a:r>
          </a:p>
        </p:txBody>
      </p:sp>
    </p:spTree>
    <p:extLst>
      <p:ext uri="{BB962C8B-B14F-4D97-AF65-F5344CB8AC3E}">
        <p14:creationId xmlns:p14="http://schemas.microsoft.com/office/powerpoint/2010/main" val="3481699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/>
      <p:bldP spid="23" grpId="0" animBg="1"/>
      <p:bldP spid="22" grpId="0" animBg="1"/>
      <p:bldP spid="24" grpId="0" animBg="1"/>
      <p:bldP spid="2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4C71533-74C5-4724-BB97-E47BFD316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i="1" dirty="0"/>
              <a:t>Now</a:t>
            </a:r>
            <a:r>
              <a:rPr lang="en-US" sz="3600" dirty="0"/>
              <a:t>, how are we doing?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12F4F687-A1FA-46E4-96CD-07DBA67B09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75" y="1035855"/>
            <a:ext cx="8496300" cy="646032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CBEE50CE-030B-47B0-85FB-4B02DEF7E2E5}"/>
              </a:ext>
            </a:extLst>
          </p:cNvPr>
          <p:cNvSpPr txBox="1"/>
          <p:nvPr/>
        </p:nvSpPr>
        <p:spPr>
          <a:xfrm>
            <a:off x="2114552" y="5277709"/>
            <a:ext cx="6019800" cy="480131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2800" b="1" dirty="0">
                <a:solidFill>
                  <a:schemeClr val="accent6">
                    <a:lumMod val="75000"/>
                  </a:schemeClr>
                </a:solidFill>
              </a:rPr>
              <a:t>Avg. 35% reduction in # of ‘1’s  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(was 30%)</a:t>
            </a:r>
            <a:endParaRPr lang="en-US" sz="28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B28F2F4C-0D46-4609-9A49-C421E5ED05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4037" y="5131285"/>
            <a:ext cx="495300" cy="626555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="" xmlns:a16="http://schemas.microsoft.com/office/drawing/2014/main" id="{25C87CAA-ADE5-444C-BB6A-C74FCE73B5A0}"/>
              </a:ext>
            </a:extLst>
          </p:cNvPr>
          <p:cNvSpPr/>
          <p:nvPr/>
        </p:nvSpPr>
        <p:spPr>
          <a:xfrm>
            <a:off x="1657350" y="2178328"/>
            <a:ext cx="457202" cy="812522"/>
          </a:xfrm>
          <a:prstGeom prst="ellipse">
            <a:avLst/>
          </a:prstGeom>
          <a:solidFill>
            <a:srgbClr val="FE100A">
              <a:alpha val="25882"/>
            </a:srgbClr>
          </a:solidFill>
          <a:ln>
            <a:solidFill>
              <a:srgbClr val="FE100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E9CDD9B3-D6A6-4556-B27B-23F06D15BE21}"/>
              </a:ext>
            </a:extLst>
          </p:cNvPr>
          <p:cNvSpPr txBox="1"/>
          <p:nvPr/>
        </p:nvSpPr>
        <p:spPr>
          <a:xfrm>
            <a:off x="1362076" y="2319791"/>
            <a:ext cx="6124574" cy="480131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2800" b="1" dirty="0">
                <a:solidFill>
                  <a:srgbClr val="FF0000"/>
                </a:solidFill>
              </a:rPr>
              <a:t>3.7% of apps get worse </a:t>
            </a:r>
            <a:r>
              <a:rPr lang="en-US" sz="2000" b="1" dirty="0">
                <a:solidFill>
                  <a:srgbClr val="FF0000"/>
                </a:solidFill>
              </a:rPr>
              <a:t>(was 12%)</a:t>
            </a:r>
            <a:endParaRPr lang="en-US" sz="2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5633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 animBg="1"/>
      <p:bldP spid="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27B8B31-4C93-4EF4-B498-8C62A3A38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dirty="0"/>
              <a:t>What’s up with the </a:t>
            </a:r>
            <a:r>
              <a:rPr lang="en-US" sz="3600" dirty="0" smtClean="0"/>
              <a:t>33% Increase?</a:t>
            </a:r>
            <a:endParaRPr lang="en-US" sz="3600" dirty="0"/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9F4024C0-9164-47A0-A0A8-563B8921B2EB}"/>
              </a:ext>
            </a:extLst>
          </p:cNvPr>
          <p:cNvSpPr txBox="1"/>
          <p:nvPr/>
        </p:nvSpPr>
        <p:spPr>
          <a:xfrm>
            <a:off x="1760974" y="1690689"/>
            <a:ext cx="5791970" cy="275152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00000000000000000000000011010010</a:t>
            </a:r>
            <a:endParaRPr lang="en-US" sz="2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00000000000000000000000000000000</a:t>
            </a:r>
          </a:p>
          <a:p>
            <a:pPr>
              <a:lnSpc>
                <a:spcPct val="90000"/>
              </a:lnSpc>
            </a:pP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00000000110100100000000000000000</a:t>
            </a:r>
            <a:endParaRPr lang="en-US" sz="2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00000000000000000000000000000000</a:t>
            </a:r>
          </a:p>
          <a:p>
            <a:pPr>
              <a:lnSpc>
                <a:spcPct val="90000"/>
              </a:lnSpc>
            </a:pP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00000000000000001101001000000000</a:t>
            </a:r>
            <a:endParaRPr lang="en-US" sz="2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00000000000000000000000000000000</a:t>
            </a:r>
          </a:p>
          <a:p>
            <a:pPr>
              <a:lnSpc>
                <a:spcPct val="90000"/>
              </a:lnSpc>
            </a:pP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110100100000000000000000000000</a:t>
            </a: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00</a:t>
            </a:r>
            <a:endParaRPr lang="en-US" sz="2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00000000000000000000000000000000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F57A86F4-5A76-40CF-8727-9ADB5E6D445F}"/>
              </a:ext>
            </a:extLst>
          </p:cNvPr>
          <p:cNvSpPr txBox="1"/>
          <p:nvPr/>
        </p:nvSpPr>
        <p:spPr>
          <a:xfrm>
            <a:off x="1760974" y="1690689"/>
            <a:ext cx="5622052" cy="275152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00000000000000000000000011010010</a:t>
            </a:r>
            <a:endParaRPr lang="en-US" sz="2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0000</a:t>
            </a:r>
            <a:r>
              <a:rPr lang="en-US" sz="2400" dirty="0">
                <a:solidFill>
                  <a:srgbClr val="FF0000"/>
                </a:solidFill>
                <a:latin typeface="Consolas" panose="020B0609020204030204" pitchFamily="49" charset="0"/>
              </a:rPr>
              <a:t>1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000000000000000000000000000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00000000110100100000000000000000</a:t>
            </a:r>
            <a:endParaRPr lang="en-US" sz="2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0000</a:t>
            </a:r>
            <a:r>
              <a:rPr lang="en-US" sz="2400" dirty="0">
                <a:solidFill>
                  <a:srgbClr val="FF0000"/>
                </a:solidFill>
                <a:latin typeface="Consolas" panose="020B0609020204030204" pitchFamily="49" charset="0"/>
              </a:rPr>
              <a:t>1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000000000000000000000000000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00000000000000001101001000000000</a:t>
            </a:r>
            <a:endParaRPr lang="en-US" sz="2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0000</a:t>
            </a:r>
            <a:r>
              <a:rPr lang="en-US" sz="2400" dirty="0">
                <a:solidFill>
                  <a:srgbClr val="FF0000"/>
                </a:solidFill>
                <a:latin typeface="Consolas" panose="020B0609020204030204" pitchFamily="49" charset="0"/>
              </a:rPr>
              <a:t>1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000000000000000000000000000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11010010000000000000000000000000</a:t>
            </a:r>
            <a:endParaRPr lang="en-US" sz="2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0000</a:t>
            </a:r>
            <a:r>
              <a:rPr lang="en-US" sz="2400" dirty="0">
                <a:solidFill>
                  <a:srgbClr val="FF0000"/>
                </a:solidFill>
                <a:latin typeface="Consolas" panose="020B0609020204030204" pitchFamily="49" charset="0"/>
              </a:rPr>
              <a:t>1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000000000000000000000000000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C3E186F2-266A-425C-A428-9B450A6EF452}"/>
              </a:ext>
            </a:extLst>
          </p:cNvPr>
          <p:cNvSpPr txBox="1"/>
          <p:nvPr/>
        </p:nvSpPr>
        <p:spPr>
          <a:xfrm>
            <a:off x="1261151" y="4567620"/>
            <a:ext cx="6797132" cy="1255728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2800" b="1" dirty="0">
                <a:solidFill>
                  <a:schemeClr val="accent1">
                    <a:lumMod val="75000"/>
                  </a:schemeClr>
                </a:solidFill>
              </a:rPr>
              <a:t>Very few 1’s to begin with </a:t>
            </a:r>
            <a:endParaRPr lang="en-US" sz="2800" b="1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algn="ctr">
              <a:lnSpc>
                <a:spcPct val="90000"/>
              </a:lnSpc>
            </a:pPr>
            <a:r>
              <a:rPr lang="en-US" sz="2800" b="1" dirty="0" smtClean="0">
                <a:solidFill>
                  <a:schemeClr val="accent1">
                    <a:lumMod val="75000"/>
                  </a:schemeClr>
                </a:solidFill>
              </a:rPr>
              <a:t>16 ones -&gt; 20 ones </a:t>
            </a:r>
            <a:r>
              <a:rPr lang="en-US" sz="2800" b="1" dirty="0">
                <a:solidFill>
                  <a:schemeClr val="accent1">
                    <a:lumMod val="75000"/>
                  </a:schemeClr>
                </a:solidFill>
              </a:rPr>
              <a:t>(6%-&gt;8</a:t>
            </a:r>
            <a:r>
              <a:rPr lang="en-US" sz="2800" b="1" dirty="0" smtClean="0">
                <a:solidFill>
                  <a:schemeClr val="accent1">
                    <a:lumMod val="75000"/>
                  </a:schemeClr>
                </a:solidFill>
              </a:rPr>
              <a:t>%)</a:t>
            </a:r>
          </a:p>
          <a:p>
            <a:pPr algn="ctr">
              <a:lnSpc>
                <a:spcPct val="90000"/>
              </a:lnSpc>
            </a:pPr>
            <a:r>
              <a:rPr lang="en-US" sz="2800" b="1" dirty="0" smtClean="0">
                <a:solidFill>
                  <a:schemeClr val="accent1">
                    <a:lumMod val="75000"/>
                  </a:schemeClr>
                </a:solidFill>
              </a:rPr>
              <a:t>A 33% increase in ‘1’s</a:t>
            </a:r>
            <a:endParaRPr lang="en-US" sz="28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43096D71-8CA8-474E-948B-2BDB60FD9177}"/>
              </a:ext>
            </a:extLst>
          </p:cNvPr>
          <p:cNvSpPr txBox="1"/>
          <p:nvPr/>
        </p:nvSpPr>
        <p:spPr>
          <a:xfrm>
            <a:off x="7591425" y="1905444"/>
            <a:ext cx="1379937" cy="2031325"/>
          </a:xfrm>
          <a:prstGeom prst="rect">
            <a:avLst/>
          </a:prstGeom>
          <a:noFill/>
          <a:ln w="19050">
            <a:solidFill>
              <a:srgbClr val="FE100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2800" b="1" dirty="0">
                <a:solidFill>
                  <a:srgbClr val="FF0000"/>
                </a:solidFill>
              </a:rPr>
              <a:t>4</a:t>
            </a:r>
          </a:p>
          <a:p>
            <a:pPr algn="ctr">
              <a:lnSpc>
                <a:spcPct val="90000"/>
              </a:lnSpc>
            </a:pPr>
            <a:r>
              <a:rPr lang="en-US" sz="2800" b="1" dirty="0">
                <a:solidFill>
                  <a:srgbClr val="FF0000"/>
                </a:solidFill>
              </a:rPr>
              <a:t>more</a:t>
            </a:r>
          </a:p>
          <a:p>
            <a:pPr algn="ctr">
              <a:lnSpc>
                <a:spcPct val="90000"/>
              </a:lnSpc>
            </a:pPr>
            <a:r>
              <a:rPr lang="en-US" sz="2800" b="1" dirty="0">
                <a:solidFill>
                  <a:srgbClr val="FF0000"/>
                </a:solidFill>
              </a:rPr>
              <a:t>‘1’ </a:t>
            </a:r>
            <a:r>
              <a:rPr lang="en-US" sz="2800" b="1" dirty="0" smtClean="0">
                <a:solidFill>
                  <a:srgbClr val="FF0000"/>
                </a:solidFill>
              </a:rPr>
              <a:t>bits</a:t>
            </a:r>
            <a:endParaRPr lang="en-US" sz="2800" b="1" dirty="0">
              <a:solidFill>
                <a:srgbClr val="FF0000"/>
              </a:solidFill>
            </a:endParaRPr>
          </a:p>
          <a:p>
            <a:pPr algn="ctr">
              <a:lnSpc>
                <a:spcPct val="90000"/>
              </a:lnSpc>
            </a:pPr>
            <a:r>
              <a:rPr lang="en-US" sz="2800" b="1" dirty="0" smtClean="0">
                <a:solidFill>
                  <a:srgbClr val="FF0000"/>
                </a:solidFill>
              </a:rPr>
              <a:t>due to</a:t>
            </a:r>
          </a:p>
          <a:p>
            <a:pPr algn="ctr">
              <a:lnSpc>
                <a:spcPct val="90000"/>
              </a:lnSpc>
            </a:pPr>
            <a:r>
              <a:rPr lang="en-US" sz="2800" b="1" dirty="0" smtClean="0">
                <a:solidFill>
                  <a:srgbClr val="FF0000"/>
                </a:solidFill>
              </a:rPr>
              <a:t>ZDR</a:t>
            </a:r>
          </a:p>
        </p:txBody>
      </p:sp>
    </p:spTree>
    <p:extLst>
      <p:ext uri="{BB962C8B-B14F-4D97-AF65-F5344CB8AC3E}">
        <p14:creationId xmlns:p14="http://schemas.microsoft.com/office/powerpoint/2010/main" val="2709518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7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1" grpId="0"/>
      <p:bldP spid="12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0832FD7-33C9-4378-9649-EBB7F8F4B5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dirty="0"/>
              <a:t>What’s up with the </a:t>
            </a:r>
            <a:r>
              <a:rPr lang="en-US" sz="3600" dirty="0" smtClean="0"/>
              <a:t>33% Increase?</a:t>
            </a:r>
            <a:endParaRPr lang="en-US" sz="3600"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="" xmlns:a16="http://schemas.microsoft.com/office/drawing/2014/main" id="{5606E8D7-2FAD-4222-8983-5C4577FB85D7}"/>
              </a:ext>
            </a:extLst>
          </p:cNvPr>
          <p:cNvGraphicFramePr>
            <a:graphicFrameLocks/>
          </p:cNvGraphicFramePr>
          <p:nvPr/>
        </p:nvGraphicFramePr>
        <p:xfrm>
          <a:off x="291037" y="1309687"/>
          <a:ext cx="8561926" cy="42386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Oval 4">
            <a:extLst>
              <a:ext uri="{FF2B5EF4-FFF2-40B4-BE49-F238E27FC236}">
                <a16:creationId xmlns="" xmlns:a16="http://schemas.microsoft.com/office/drawing/2014/main" id="{CD753E3F-CE37-40ED-8A0D-DEC03F44B1BD}"/>
              </a:ext>
            </a:extLst>
          </p:cNvPr>
          <p:cNvSpPr/>
          <p:nvPr/>
        </p:nvSpPr>
        <p:spPr>
          <a:xfrm>
            <a:off x="8086725" y="4248150"/>
            <a:ext cx="266700" cy="342900"/>
          </a:xfrm>
          <a:prstGeom prst="ellipse">
            <a:avLst/>
          </a:prstGeom>
          <a:solidFill>
            <a:srgbClr val="FE100A">
              <a:alpha val="25882"/>
            </a:srgbClr>
          </a:solidFill>
          <a:ln>
            <a:solidFill>
              <a:srgbClr val="FE100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="" xmlns:a16="http://schemas.microsoft.com/office/drawing/2014/main" id="{BFF39597-355A-41EB-915A-6F3B96DC890B}"/>
              </a:ext>
            </a:extLst>
          </p:cNvPr>
          <p:cNvSpPr/>
          <p:nvPr/>
        </p:nvSpPr>
        <p:spPr>
          <a:xfrm>
            <a:off x="8507944" y="4676775"/>
            <a:ext cx="266700" cy="342900"/>
          </a:xfrm>
          <a:prstGeom prst="ellipse">
            <a:avLst/>
          </a:prstGeom>
          <a:solidFill>
            <a:srgbClr val="FE100A">
              <a:alpha val="25882"/>
            </a:srgbClr>
          </a:solidFill>
          <a:ln>
            <a:solidFill>
              <a:srgbClr val="FE100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/>
          <p:cNvCxnSpPr/>
          <p:nvPr/>
        </p:nvCxnSpPr>
        <p:spPr>
          <a:xfrm flipH="1">
            <a:off x="8244859" y="3895531"/>
            <a:ext cx="108567" cy="352619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8353425" y="3930908"/>
            <a:ext cx="319185" cy="702908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019985" y="3194475"/>
            <a:ext cx="1909625" cy="707886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FF0000"/>
                </a:solidFill>
              </a:rPr>
              <a:t>Very small</a:t>
            </a:r>
          </a:p>
          <a:p>
            <a:pPr algn="ctr"/>
            <a:r>
              <a:rPr lang="en-US" sz="2000" b="1" dirty="0" smtClean="0">
                <a:solidFill>
                  <a:srgbClr val="FF0000"/>
                </a:solidFill>
              </a:rPr>
              <a:t>Power increases</a:t>
            </a:r>
            <a:endParaRPr lang="en-US" sz="2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8694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13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176AC5A-3611-4264-A618-B162DD728A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371476"/>
            <a:ext cx="8299450" cy="1325563"/>
          </a:xfrm>
        </p:spPr>
        <p:txBody>
          <a:bodyPr>
            <a:normAutofit/>
          </a:bodyPr>
          <a:lstStyle/>
          <a:p>
            <a:pPr algn="ctr"/>
            <a:r>
              <a:rPr lang="en-US" sz="3600" dirty="0" smtClean="0"/>
              <a:t>Secondary Effect: Switching Reduction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27D74B2C-5598-42F6-882E-3A11CD361B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5000" y="1514474"/>
            <a:ext cx="8045450" cy="4638675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US" dirty="0" smtClean="0"/>
              <a:t>Fewer ‘1’ values reduces the probability of a 1</a:t>
            </a:r>
            <a:r>
              <a:rPr lang="en-US" dirty="0" smtClean="0">
                <a:sym typeface="Wingdings"/>
              </a:rPr>
              <a:t>0</a:t>
            </a:r>
            <a:r>
              <a:rPr lang="en-US" dirty="0" smtClean="0"/>
              <a:t> </a:t>
            </a:r>
            <a:r>
              <a:rPr lang="en-US" dirty="0"/>
              <a:t>or </a:t>
            </a:r>
            <a:r>
              <a:rPr lang="en-US" dirty="0" smtClean="0"/>
              <a:t>0</a:t>
            </a:r>
            <a:r>
              <a:rPr lang="en-US" dirty="0" smtClean="0">
                <a:sym typeface="Wingdings"/>
              </a:rPr>
              <a:t>1 transition on the bus</a:t>
            </a:r>
          </a:p>
          <a:p>
            <a:pPr marL="0" indent="0" algn="ctr">
              <a:buNone/>
            </a:pPr>
            <a:endParaRPr lang="en-US" dirty="0">
              <a:sym typeface="Wingdings"/>
            </a:endParaRPr>
          </a:p>
          <a:p>
            <a:pPr marL="0" indent="0" algn="ctr">
              <a:buNone/>
            </a:pPr>
            <a:r>
              <a:rPr lang="en-US" dirty="0" smtClean="0">
                <a:sym typeface="Wingdings"/>
              </a:rPr>
              <a:t>Across our benchmarks we see a 23% reduction on average in switching activity</a:t>
            </a:r>
          </a:p>
          <a:p>
            <a:pPr marL="0" indent="0" algn="ctr">
              <a:buNone/>
            </a:pPr>
            <a:endParaRPr lang="en-US" dirty="0">
              <a:sym typeface="Wingdings"/>
            </a:endParaRPr>
          </a:p>
          <a:p>
            <a:pPr marL="0" indent="0" algn="ctr">
              <a:buNone/>
            </a:pPr>
            <a:r>
              <a:rPr lang="en-US" dirty="0" smtClean="0">
                <a:sym typeface="Wingdings"/>
              </a:rPr>
              <a:t>Also saves power on the interface due to charging/discharging the channel capacitance</a:t>
            </a:r>
          </a:p>
          <a:p>
            <a:pPr marL="0" indent="0" algn="ctr">
              <a:buNone/>
            </a:pPr>
            <a:endParaRPr lang="en-US" dirty="0">
              <a:sym typeface="Wingdings"/>
            </a:endParaRPr>
          </a:p>
          <a:p>
            <a:pPr marL="0" indent="0" algn="ctr">
              <a:buNone/>
            </a:pPr>
            <a:r>
              <a:rPr lang="en-US" sz="3500" b="1" dirty="0" smtClean="0"/>
              <a:t>Good for unterminated/on-chip bus, too!</a:t>
            </a:r>
            <a:endParaRPr lang="en-US" sz="3500" b="1" dirty="0"/>
          </a:p>
        </p:txBody>
      </p:sp>
    </p:spTree>
    <p:extLst>
      <p:ext uri="{BB962C8B-B14F-4D97-AF65-F5344CB8AC3E}">
        <p14:creationId xmlns:p14="http://schemas.microsoft.com/office/powerpoint/2010/main" val="428428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22B43D2-0AAC-4EC1-A971-50EE9BF03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dirty="0" smtClean="0"/>
              <a:t>Synergy with DBI</a:t>
            </a:r>
            <a:endParaRPr lang="en-US" sz="3600" dirty="0"/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A445859B-B416-48B9-8B7B-690ACA05E0A0}"/>
              </a:ext>
            </a:extLst>
          </p:cNvPr>
          <p:cNvSpPr txBox="1"/>
          <p:nvPr/>
        </p:nvSpPr>
        <p:spPr>
          <a:xfrm>
            <a:off x="826423" y="1616078"/>
            <a:ext cx="7491153" cy="275152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01000000   01001001   00001111   11011011  </a:t>
            </a:r>
            <a:endParaRPr lang="en-US" sz="2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01000000   11011111   01011011   01111110</a:t>
            </a:r>
            <a:endParaRPr lang="en-US" sz="2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01000001   00011101   11101001   11100110</a:t>
            </a:r>
            <a:endParaRPr lang="en-US" sz="2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01000000   10001110   00100110   10011010</a:t>
            </a:r>
            <a:endParaRPr lang="en-US" sz="2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01000000   01101001   00001111   11011011</a:t>
            </a:r>
            <a:endParaRPr lang="en-US" sz="2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00000000   00000000   00000000   00000000</a:t>
            </a:r>
            <a:endParaRPr lang="en-US" sz="2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00111111   10110100   11111101   11110100</a:t>
            </a:r>
            <a:endParaRPr lang="en-US" sz="2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00111111   11111111   11101100   00110101</a:t>
            </a:r>
            <a:endParaRPr lang="en-US" sz="24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17D76677-D1A4-4DD3-83D4-3156F413BFD6}"/>
              </a:ext>
            </a:extLst>
          </p:cNvPr>
          <p:cNvSpPr txBox="1"/>
          <p:nvPr/>
        </p:nvSpPr>
        <p:spPr>
          <a:xfrm>
            <a:off x="508122" y="4658523"/>
            <a:ext cx="8362827" cy="1449628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2800" b="1" dirty="0" smtClean="0">
                <a:solidFill>
                  <a:schemeClr val="accent1"/>
                </a:solidFill>
              </a:rPr>
              <a:t>Data Bus Inversion adds a bit of metadata and conditionally inverts data if more than 50% are ‘1’s</a:t>
            </a:r>
          </a:p>
          <a:p>
            <a:pPr algn="ctr">
              <a:lnSpc>
                <a:spcPct val="90000"/>
              </a:lnSpc>
            </a:pPr>
            <a:endParaRPr lang="en-US" sz="1400" b="1" dirty="0">
              <a:solidFill>
                <a:schemeClr val="accent1"/>
              </a:solidFill>
            </a:endParaRPr>
          </a:p>
          <a:p>
            <a:pPr algn="ctr">
              <a:lnSpc>
                <a:spcPct val="90000"/>
              </a:lnSpc>
            </a:pPr>
            <a:r>
              <a:rPr lang="en-US" sz="2800" b="1" dirty="0" smtClean="0">
                <a:solidFill>
                  <a:schemeClr val="accent1"/>
                </a:solidFill>
              </a:rPr>
              <a:t>Reduces SSO by limiting diff. between min/max power</a:t>
            </a:r>
            <a:endParaRPr lang="en-US" sz="2800" b="1" dirty="0">
              <a:solidFill>
                <a:schemeClr val="accent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A445859B-B416-48B9-8B7B-690ACA05E0A0}"/>
              </a:ext>
            </a:extLst>
          </p:cNvPr>
          <p:cNvSpPr txBox="1"/>
          <p:nvPr/>
        </p:nvSpPr>
        <p:spPr>
          <a:xfrm>
            <a:off x="826423" y="1622428"/>
            <a:ext cx="7830990" cy="275152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01000000:</a:t>
            </a:r>
            <a:r>
              <a:rPr lang="en-US" sz="2400" dirty="0" smtClean="0">
                <a:solidFill>
                  <a:srgbClr val="0070C0"/>
                </a:solidFill>
                <a:latin typeface="Consolas" panose="020B0609020204030204" pitchFamily="49" charset="0"/>
              </a:rPr>
              <a:t>0</a:t>
            </a: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 01001001:</a:t>
            </a:r>
            <a:r>
              <a:rPr lang="en-US" sz="2400" dirty="0" smtClean="0">
                <a:solidFill>
                  <a:srgbClr val="0070C0"/>
                </a:solidFill>
                <a:latin typeface="Consolas" panose="020B0609020204030204" pitchFamily="49" charset="0"/>
              </a:rPr>
              <a:t>0</a:t>
            </a: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 00001111:</a:t>
            </a:r>
            <a:r>
              <a:rPr lang="en-US" sz="2400" dirty="0" smtClean="0">
                <a:solidFill>
                  <a:srgbClr val="0070C0"/>
                </a:solidFill>
                <a:latin typeface="Consolas" panose="020B0609020204030204" pitchFamily="49" charset="0"/>
              </a:rPr>
              <a:t>0</a:t>
            </a: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 00100100:</a:t>
            </a:r>
            <a:r>
              <a:rPr lang="en-US" sz="2400" dirty="0" smtClean="0">
                <a:solidFill>
                  <a:srgbClr val="0070C0"/>
                </a:solidFill>
                <a:latin typeface="Consolas" panose="020B0609020204030204" pitchFamily="49" charset="0"/>
              </a:rPr>
              <a:t>1</a:t>
            </a: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  </a:t>
            </a:r>
            <a:endParaRPr lang="en-US" sz="2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01000000:</a:t>
            </a:r>
            <a:r>
              <a:rPr lang="en-US" sz="2400" dirty="0" smtClean="0">
                <a:solidFill>
                  <a:srgbClr val="0070C0"/>
                </a:solidFill>
                <a:latin typeface="Consolas" panose="020B0609020204030204" pitchFamily="49" charset="0"/>
              </a:rPr>
              <a:t>0</a:t>
            </a: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 00100000:</a:t>
            </a:r>
            <a:r>
              <a:rPr lang="en-US" sz="2400" dirty="0" smtClean="0">
                <a:solidFill>
                  <a:srgbClr val="0070C0"/>
                </a:solidFill>
                <a:latin typeface="Consolas" panose="020B0609020204030204" pitchFamily="49" charset="0"/>
              </a:rPr>
              <a:t>1</a:t>
            </a: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 10100100:</a:t>
            </a:r>
            <a:r>
              <a:rPr lang="en-US" sz="2400" dirty="0" smtClean="0">
                <a:solidFill>
                  <a:srgbClr val="0070C0"/>
                </a:solidFill>
                <a:latin typeface="Consolas" panose="020B0609020204030204" pitchFamily="49" charset="0"/>
              </a:rPr>
              <a:t>1</a:t>
            </a: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 10000001:</a:t>
            </a:r>
            <a:r>
              <a:rPr lang="en-US" sz="2400" dirty="0" smtClean="0">
                <a:solidFill>
                  <a:srgbClr val="0070C0"/>
                </a:solidFill>
                <a:latin typeface="Consolas" panose="020B0609020204030204" pitchFamily="49" charset="0"/>
              </a:rPr>
              <a:t>1</a:t>
            </a:r>
            <a:endParaRPr lang="en-US" sz="2400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01000001:</a:t>
            </a:r>
            <a:r>
              <a:rPr lang="en-US" sz="2400" dirty="0" smtClean="0">
                <a:solidFill>
                  <a:srgbClr val="0070C0"/>
                </a:solidFill>
                <a:latin typeface="Consolas" panose="020B0609020204030204" pitchFamily="49" charset="0"/>
              </a:rPr>
              <a:t>0</a:t>
            </a: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 00011101:</a:t>
            </a:r>
            <a:r>
              <a:rPr lang="en-US" sz="2400" dirty="0" smtClean="0">
                <a:solidFill>
                  <a:srgbClr val="0070C0"/>
                </a:solidFill>
                <a:latin typeface="Consolas" panose="020B0609020204030204" pitchFamily="49" charset="0"/>
              </a:rPr>
              <a:t>0</a:t>
            </a: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 00010110:</a:t>
            </a:r>
            <a:r>
              <a:rPr lang="en-US" sz="2400" dirty="0" smtClean="0">
                <a:solidFill>
                  <a:srgbClr val="0070C0"/>
                </a:solidFill>
                <a:latin typeface="Consolas" panose="020B0609020204030204" pitchFamily="49" charset="0"/>
              </a:rPr>
              <a:t>1</a:t>
            </a: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 00011001:</a:t>
            </a:r>
            <a:r>
              <a:rPr lang="en-US" sz="2400" dirty="0" smtClean="0">
                <a:solidFill>
                  <a:srgbClr val="0070C0"/>
                </a:solidFill>
                <a:latin typeface="Consolas" panose="020B0609020204030204" pitchFamily="49" charset="0"/>
              </a:rPr>
              <a:t>1</a:t>
            </a:r>
            <a:endParaRPr lang="en-US" sz="2400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01000000:</a:t>
            </a:r>
            <a:r>
              <a:rPr lang="en-US" sz="2400" dirty="0" smtClean="0">
                <a:solidFill>
                  <a:srgbClr val="0070C0"/>
                </a:solidFill>
                <a:latin typeface="Consolas" panose="020B0609020204030204" pitchFamily="49" charset="0"/>
              </a:rPr>
              <a:t>0</a:t>
            </a: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 10001110:</a:t>
            </a:r>
            <a:r>
              <a:rPr lang="en-US" sz="2400" dirty="0" smtClean="0">
                <a:solidFill>
                  <a:srgbClr val="0070C0"/>
                </a:solidFill>
                <a:latin typeface="Consolas" panose="020B0609020204030204" pitchFamily="49" charset="0"/>
              </a:rPr>
              <a:t>0</a:t>
            </a: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 00100110:</a:t>
            </a:r>
            <a:r>
              <a:rPr lang="en-US" sz="2400" dirty="0" smtClean="0">
                <a:solidFill>
                  <a:srgbClr val="0070C0"/>
                </a:solidFill>
                <a:latin typeface="Consolas" panose="020B0609020204030204" pitchFamily="49" charset="0"/>
              </a:rPr>
              <a:t>0</a:t>
            </a: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 10011010:</a:t>
            </a:r>
            <a:r>
              <a:rPr lang="en-US" sz="2400" dirty="0" smtClean="0">
                <a:solidFill>
                  <a:srgbClr val="0070C0"/>
                </a:solidFill>
                <a:latin typeface="Consolas" panose="020B0609020204030204" pitchFamily="49" charset="0"/>
              </a:rPr>
              <a:t>0</a:t>
            </a:r>
            <a:endParaRPr lang="en-US" sz="2400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01000000:</a:t>
            </a:r>
            <a:r>
              <a:rPr lang="en-US" sz="2400" dirty="0" smtClean="0">
                <a:solidFill>
                  <a:srgbClr val="0070C0"/>
                </a:solidFill>
                <a:latin typeface="Consolas" panose="020B0609020204030204" pitchFamily="49" charset="0"/>
              </a:rPr>
              <a:t>0</a:t>
            </a: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 01101001:</a:t>
            </a:r>
            <a:r>
              <a:rPr lang="en-US" sz="2400" dirty="0" smtClean="0">
                <a:solidFill>
                  <a:srgbClr val="0070C0"/>
                </a:solidFill>
                <a:latin typeface="Consolas" panose="020B0609020204030204" pitchFamily="49" charset="0"/>
              </a:rPr>
              <a:t>0</a:t>
            </a: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 00001111:</a:t>
            </a:r>
            <a:r>
              <a:rPr lang="en-US" sz="2400" dirty="0" smtClean="0">
                <a:solidFill>
                  <a:srgbClr val="0070C0"/>
                </a:solidFill>
                <a:latin typeface="Consolas" panose="020B0609020204030204" pitchFamily="49" charset="0"/>
              </a:rPr>
              <a:t>0</a:t>
            </a: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 00100100:</a:t>
            </a:r>
            <a:r>
              <a:rPr lang="en-US" sz="2400" dirty="0" smtClean="0">
                <a:solidFill>
                  <a:srgbClr val="0070C0"/>
                </a:solidFill>
                <a:latin typeface="Consolas" panose="020B0609020204030204" pitchFamily="49" charset="0"/>
              </a:rPr>
              <a:t>1</a:t>
            </a:r>
            <a:endParaRPr lang="en-US" sz="2400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00000000:</a:t>
            </a:r>
            <a:r>
              <a:rPr lang="en-US" sz="2400" dirty="0" smtClean="0">
                <a:solidFill>
                  <a:srgbClr val="0070C0"/>
                </a:solidFill>
                <a:latin typeface="Consolas" panose="020B0609020204030204" pitchFamily="49" charset="0"/>
              </a:rPr>
              <a:t>0</a:t>
            </a: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 00000000:</a:t>
            </a:r>
            <a:r>
              <a:rPr lang="en-US" sz="2400" dirty="0" smtClean="0">
                <a:solidFill>
                  <a:srgbClr val="0070C0"/>
                </a:solidFill>
                <a:latin typeface="Consolas" panose="020B0609020204030204" pitchFamily="49" charset="0"/>
              </a:rPr>
              <a:t>0</a:t>
            </a: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 00000000:</a:t>
            </a:r>
            <a:r>
              <a:rPr lang="en-US" sz="2400" dirty="0" smtClean="0">
                <a:solidFill>
                  <a:srgbClr val="0070C0"/>
                </a:solidFill>
                <a:latin typeface="Consolas" panose="020B0609020204030204" pitchFamily="49" charset="0"/>
              </a:rPr>
              <a:t>0</a:t>
            </a: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 00000000:</a:t>
            </a:r>
            <a:r>
              <a:rPr lang="en-US" sz="2400" dirty="0" smtClean="0">
                <a:solidFill>
                  <a:srgbClr val="0070C0"/>
                </a:solidFill>
                <a:latin typeface="Consolas" panose="020B0609020204030204" pitchFamily="49" charset="0"/>
              </a:rPr>
              <a:t>0</a:t>
            </a:r>
            <a:endParaRPr lang="en-US" sz="2400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11000000</a:t>
            </a: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:</a:t>
            </a:r>
            <a:r>
              <a:rPr lang="en-US" sz="2400" dirty="0" smtClean="0">
                <a:solidFill>
                  <a:srgbClr val="0070C0"/>
                </a:solidFill>
                <a:latin typeface="Consolas" panose="020B0609020204030204" pitchFamily="49" charset="0"/>
              </a:rPr>
              <a:t>1</a:t>
            </a: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 10110100:</a:t>
            </a:r>
            <a:r>
              <a:rPr lang="en-US" sz="2400" dirty="0" smtClean="0">
                <a:solidFill>
                  <a:srgbClr val="0070C0"/>
                </a:solidFill>
                <a:latin typeface="Consolas" panose="020B0609020204030204" pitchFamily="49" charset="0"/>
              </a:rPr>
              <a:t>0</a:t>
            </a: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 00000010:</a:t>
            </a:r>
            <a:r>
              <a:rPr lang="en-US" sz="2400" dirty="0" smtClean="0">
                <a:solidFill>
                  <a:srgbClr val="0070C0"/>
                </a:solidFill>
                <a:latin typeface="Consolas" panose="020B0609020204030204" pitchFamily="49" charset="0"/>
              </a:rPr>
              <a:t>1</a:t>
            </a: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 00001011:</a:t>
            </a:r>
            <a:r>
              <a:rPr lang="en-US" sz="2400" dirty="0" smtClean="0">
                <a:solidFill>
                  <a:srgbClr val="0070C0"/>
                </a:solidFill>
                <a:latin typeface="Consolas" panose="020B0609020204030204" pitchFamily="49" charset="0"/>
              </a:rPr>
              <a:t>1</a:t>
            </a:r>
            <a:endParaRPr lang="en-US" sz="2400" dirty="0">
              <a:solidFill>
                <a:srgbClr val="0070C0"/>
              </a:solidFill>
              <a:latin typeface="Consolas" panose="020B060902020403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11000000:</a:t>
            </a:r>
            <a:r>
              <a:rPr lang="en-US" sz="2400" dirty="0" smtClean="0">
                <a:solidFill>
                  <a:srgbClr val="0070C0"/>
                </a:solidFill>
                <a:latin typeface="Consolas" panose="020B0609020204030204" pitchFamily="49" charset="0"/>
              </a:rPr>
              <a:t>1</a:t>
            </a: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 00000000:</a:t>
            </a:r>
            <a:r>
              <a:rPr lang="en-US" sz="2400" dirty="0" smtClean="0">
                <a:solidFill>
                  <a:srgbClr val="0070C0"/>
                </a:solidFill>
                <a:latin typeface="Consolas" panose="020B0609020204030204" pitchFamily="49" charset="0"/>
              </a:rPr>
              <a:t>1</a:t>
            </a: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 00010011:</a:t>
            </a:r>
            <a:r>
              <a:rPr lang="en-US" sz="2400" dirty="0" smtClean="0">
                <a:solidFill>
                  <a:srgbClr val="0070C0"/>
                </a:solidFill>
                <a:latin typeface="Consolas" panose="020B0609020204030204" pitchFamily="49" charset="0"/>
              </a:rPr>
              <a:t>1</a:t>
            </a:r>
            <a:r>
              <a:rPr lang="en-US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 00110101:</a:t>
            </a:r>
            <a:r>
              <a:rPr lang="en-US" sz="2400" dirty="0" smtClean="0">
                <a:solidFill>
                  <a:srgbClr val="0070C0"/>
                </a:solidFill>
                <a:latin typeface="Consolas" panose="020B0609020204030204" pitchFamily="49" charset="0"/>
              </a:rPr>
              <a:t>0</a:t>
            </a:r>
            <a:endParaRPr lang="en-US" sz="2400" dirty="0">
              <a:solidFill>
                <a:srgbClr val="0070C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3936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4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22B43D2-0AAC-4EC1-A971-50EE9BF03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dirty="0" smtClean="0"/>
              <a:t>Synergy with DBI</a:t>
            </a:r>
            <a:endParaRPr lang="en-US" sz="36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100" y="1879599"/>
            <a:ext cx="3835400" cy="33595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9160" y="1879599"/>
            <a:ext cx="3827663" cy="33527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Rectangle 2"/>
          <p:cNvSpPr/>
          <p:nvPr/>
        </p:nvSpPr>
        <p:spPr>
          <a:xfrm>
            <a:off x="457200" y="1390650"/>
            <a:ext cx="4051300" cy="3670300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781550" y="1390650"/>
            <a:ext cx="4000500" cy="3670300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17D76677-D1A4-4DD3-83D4-3156F413BFD6}"/>
              </a:ext>
            </a:extLst>
          </p:cNvPr>
          <p:cNvSpPr txBox="1"/>
          <p:nvPr/>
        </p:nvSpPr>
        <p:spPr>
          <a:xfrm>
            <a:off x="266823" y="5426296"/>
            <a:ext cx="8667627" cy="480131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2800" b="1" dirty="0" smtClean="0">
                <a:solidFill>
                  <a:schemeClr val="accent1"/>
                </a:solidFill>
              </a:rPr>
              <a:t>We reduce 1’s by 30% over DBI and reduce switching 24%</a:t>
            </a:r>
          </a:p>
        </p:txBody>
      </p:sp>
    </p:spTree>
    <p:extLst>
      <p:ext uri="{BB962C8B-B14F-4D97-AF65-F5344CB8AC3E}">
        <p14:creationId xmlns:p14="http://schemas.microsoft.com/office/powerpoint/2010/main" val="3760938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1126" y="2145023"/>
            <a:ext cx="5064124" cy="37557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>
            <a:extLst>
              <a:ext uri="{FF2B5EF4-FFF2-40B4-BE49-F238E27FC236}">
                <a16:creationId xmlns="" xmlns:a16="http://schemas.microsoft.com/office/drawing/2014/main" id="{8FE78D7D-8444-4F2E-8A9F-569D81D2B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dirty="0"/>
              <a:t>Implementation costs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CC10345-DAA4-43A7-A952-6E4912E015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3550" y="1401760"/>
            <a:ext cx="78867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/>
              <a:t>Very simple to implement</a:t>
            </a:r>
          </a:p>
          <a:p>
            <a:pPr marL="0" indent="0">
              <a:buNone/>
            </a:pPr>
            <a:endParaRPr lang="en-US" sz="800" dirty="0" smtClean="0"/>
          </a:p>
          <a:p>
            <a:pPr marL="0" indent="0">
              <a:buNone/>
            </a:pPr>
            <a:r>
              <a:rPr lang="en-US" dirty="0" smtClean="0"/>
              <a:t> Verilog for encoder:</a:t>
            </a:r>
          </a:p>
          <a:p>
            <a:pPr marL="0" indent="0">
              <a:buNone/>
            </a:pPr>
            <a:r>
              <a:rPr lang="en-US" sz="1800" dirty="0" smtClean="0"/>
              <a:t>         (45 non-comment lines)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dirty="0" smtClean="0"/>
              <a:t>Encoder + Decoder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2,232 µm</a:t>
            </a:r>
            <a:r>
              <a:rPr lang="en-US" baseline="30000" dirty="0" smtClean="0"/>
              <a:t>2 </a:t>
            </a:r>
          </a:p>
          <a:p>
            <a:pPr marL="0" indent="0">
              <a:buNone/>
            </a:pPr>
            <a:r>
              <a:rPr lang="en-US" sz="1800" dirty="0" smtClean="0"/>
              <a:t>     (16nm </a:t>
            </a:r>
            <a:r>
              <a:rPr lang="en-US" sz="1800" dirty="0" err="1" smtClean="0"/>
              <a:t>FinFet</a:t>
            </a:r>
            <a:r>
              <a:rPr lang="en-US" sz="1800" dirty="0" smtClean="0"/>
              <a:t> process)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2400" dirty="0" smtClean="0"/>
              <a:t>    0.027mm</a:t>
            </a:r>
            <a:r>
              <a:rPr lang="en-US" sz="2400" baseline="30000" dirty="0" smtClean="0"/>
              <a:t>2 </a:t>
            </a:r>
            <a:r>
              <a:rPr lang="en-US" sz="2400" dirty="0" smtClean="0"/>
              <a:t>total for </a:t>
            </a:r>
          </a:p>
          <a:p>
            <a:pPr marL="0" indent="0">
              <a:buNone/>
            </a:pPr>
            <a:r>
              <a:rPr lang="en-US" sz="2400" dirty="0" smtClean="0"/>
              <a:t>384-bit DRAM interface</a:t>
            </a:r>
            <a:endParaRPr lang="en-US" sz="2400" baseline="30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89317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C52055E-D643-4EB8-99A8-1309A66607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dirty="0"/>
              <a:t>Overall DRAM </a:t>
            </a:r>
            <a:r>
              <a:rPr lang="en-US" sz="3600" dirty="0" smtClean="0"/>
              <a:t>Energy Savings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C104D353-311E-4DB8-BB35-D15B4A785E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800" y="1597025"/>
            <a:ext cx="84201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Detailed model of GDDR5X DRAM system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Assumes 70% utilization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Typical traffic patterns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(e.g. R/W mix, activation rate)</a:t>
            </a:r>
          </a:p>
          <a:p>
            <a:pPr marL="0" indent="0">
              <a:buNone/>
            </a:pPr>
            <a:r>
              <a:rPr lang="en-US" dirty="0" smtClean="0"/>
              <a:t>Modeling reduction of 1’s and switching activity</a:t>
            </a:r>
          </a:p>
          <a:p>
            <a:pPr marL="0" indent="0">
              <a:buNone/>
            </a:pPr>
            <a:r>
              <a:rPr lang="en-US" dirty="0" smtClean="0"/>
              <a:t>Incremental power for encoder/decoder logic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 smtClean="0"/>
              <a:t>Saves 4.4% of total GDDR5X DRAM system energy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92222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dirty="0" smtClean="0"/>
              <a:t>Great!  What about for CPUs?</a:t>
            </a:r>
            <a:endParaRPr lang="en-US" sz="3600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000" y="1532274"/>
            <a:ext cx="8220032" cy="58337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1ADD71CC-4FB8-42B8-92A4-BADD86D5AA0F}"/>
              </a:ext>
            </a:extLst>
          </p:cNvPr>
          <p:cNvSpPr txBox="1"/>
          <p:nvPr/>
        </p:nvSpPr>
        <p:spPr>
          <a:xfrm>
            <a:off x="1681162" y="5023422"/>
            <a:ext cx="6019800" cy="480131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2800" b="1" dirty="0" smtClean="0">
                <a:solidFill>
                  <a:schemeClr val="accent6">
                    <a:lumMod val="75000"/>
                  </a:schemeClr>
                </a:solidFill>
              </a:rPr>
              <a:t>Avg. 12% </a:t>
            </a:r>
            <a:r>
              <a:rPr lang="en-US" sz="2800" b="1" dirty="0">
                <a:solidFill>
                  <a:schemeClr val="accent6">
                    <a:lumMod val="75000"/>
                  </a:schemeClr>
                </a:solidFill>
              </a:rPr>
              <a:t>reduction in # of ‘</a:t>
            </a:r>
            <a:r>
              <a:rPr lang="en-US" sz="2800" b="1" dirty="0" smtClean="0">
                <a:solidFill>
                  <a:schemeClr val="accent6">
                    <a:lumMod val="75000"/>
                  </a:schemeClr>
                </a:solidFill>
              </a:rPr>
              <a:t>1’s</a:t>
            </a:r>
            <a:endParaRPr lang="en-US" sz="28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DDEB2550-6337-42A9-BAD4-BD9276074B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4212" y="4950211"/>
            <a:ext cx="495300" cy="626555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="" xmlns:a16="http://schemas.microsoft.com/office/drawing/2014/main" id="{90D32887-1B90-4B49-BDED-982450DB611A}"/>
              </a:ext>
            </a:extLst>
          </p:cNvPr>
          <p:cNvSpPr/>
          <p:nvPr/>
        </p:nvSpPr>
        <p:spPr>
          <a:xfrm>
            <a:off x="1385886" y="1652922"/>
            <a:ext cx="2328864" cy="1219201"/>
          </a:xfrm>
          <a:prstGeom prst="ellipse">
            <a:avLst/>
          </a:prstGeom>
          <a:solidFill>
            <a:srgbClr val="FE100A">
              <a:alpha val="25882"/>
            </a:srgbClr>
          </a:solidFill>
          <a:ln>
            <a:solidFill>
              <a:srgbClr val="FE100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73174B2D-B2AB-4694-999D-06A33ED680AB}"/>
              </a:ext>
            </a:extLst>
          </p:cNvPr>
          <p:cNvSpPr txBox="1"/>
          <p:nvPr/>
        </p:nvSpPr>
        <p:spPr>
          <a:xfrm>
            <a:off x="3981450" y="1855368"/>
            <a:ext cx="4464050" cy="480131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2800" b="1" dirty="0" smtClean="0">
                <a:solidFill>
                  <a:srgbClr val="FF0000"/>
                </a:solidFill>
              </a:rPr>
              <a:t>32</a:t>
            </a:r>
            <a:r>
              <a:rPr lang="en-US" sz="2800" b="1" dirty="0">
                <a:solidFill>
                  <a:srgbClr val="FF0000"/>
                </a:solidFill>
              </a:rPr>
              <a:t>% of apps get </a:t>
            </a:r>
            <a:r>
              <a:rPr lang="en-US" sz="2800" b="1" dirty="0" smtClean="0">
                <a:solidFill>
                  <a:srgbClr val="FF0000"/>
                </a:solidFill>
              </a:rPr>
              <a:t>worse</a:t>
            </a:r>
            <a:endParaRPr lang="en-US" sz="2800" b="1" dirty="0">
              <a:solidFill>
                <a:srgbClr val="FF0000"/>
              </a:solidFill>
            </a:endParaRPr>
          </a:p>
        </p:txBody>
      </p:sp>
      <p:pic>
        <p:nvPicPr>
          <p:cNvPr id="11" name="Picture 4" descr="Image result for x clip art">
            <a:extLst>
              <a:ext uri="{FF2B5EF4-FFF2-40B4-BE49-F238E27FC236}">
                <a16:creationId xmlns="" xmlns:a16="http://schemas.microsoft.com/office/drawing/2014/main" id="{B13D38EB-8871-4037-BE0A-25C4FB29B0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2401" y="1796077"/>
            <a:ext cx="495300" cy="636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8276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 animBg="1"/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E300EBE-A809-4396-B0E0-7CF624E07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9248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Terminated</a:t>
            </a:r>
            <a:r>
              <a:rPr lang="en-US" sz="4000" dirty="0"/>
              <a:t> Pseudo-Open-Drain I/O</a:t>
            </a:r>
          </a:p>
        </p:txBody>
      </p:sp>
      <p:pic>
        <p:nvPicPr>
          <p:cNvPr id="283" name="Picture 282">
            <a:extLst>
              <a:ext uri="{FF2B5EF4-FFF2-40B4-BE49-F238E27FC236}">
                <a16:creationId xmlns="" xmlns:a16="http://schemas.microsoft.com/office/drawing/2014/main" id="{98E6C911-CF62-4AF6-A9B3-391FEE7594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633" y="1690689"/>
            <a:ext cx="8532734" cy="3108783"/>
          </a:xfrm>
          <a:prstGeom prst="rect">
            <a:avLst/>
          </a:prstGeom>
        </p:spPr>
      </p:pic>
      <p:grpSp>
        <p:nvGrpSpPr>
          <p:cNvPr id="284" name="Group 283">
            <a:extLst>
              <a:ext uri="{FF2B5EF4-FFF2-40B4-BE49-F238E27FC236}">
                <a16:creationId xmlns="" xmlns:a16="http://schemas.microsoft.com/office/drawing/2014/main" id="{ABC1BB02-266B-4874-933C-BDC51D83D631}"/>
              </a:ext>
            </a:extLst>
          </p:cNvPr>
          <p:cNvGrpSpPr/>
          <p:nvPr/>
        </p:nvGrpSpPr>
        <p:grpSpPr>
          <a:xfrm flipH="1">
            <a:off x="1581148" y="2409825"/>
            <a:ext cx="5162551" cy="2014917"/>
            <a:chOff x="1737336" y="980440"/>
            <a:chExt cx="3657599" cy="1530919"/>
          </a:xfrm>
        </p:grpSpPr>
        <p:sp>
          <p:nvSpPr>
            <p:cNvPr id="285" name="Freeform: Shape 284">
              <a:extLst>
                <a:ext uri="{FF2B5EF4-FFF2-40B4-BE49-F238E27FC236}">
                  <a16:creationId xmlns="" xmlns:a16="http://schemas.microsoft.com/office/drawing/2014/main" id="{572B9F58-9741-449C-9854-D0B6EDB6873A}"/>
                </a:ext>
              </a:extLst>
            </p:cNvPr>
            <p:cNvSpPr/>
            <p:nvPr/>
          </p:nvSpPr>
          <p:spPr>
            <a:xfrm>
              <a:off x="1737336" y="980440"/>
              <a:ext cx="1280183" cy="824660"/>
            </a:xfrm>
            <a:custGeom>
              <a:avLst/>
              <a:gdLst>
                <a:gd name="connsiteX0" fmla="*/ 0 w 1183640"/>
                <a:gd name="connsiteY0" fmla="*/ 0 h 1097280"/>
                <a:gd name="connsiteX1" fmla="*/ 289560 w 1183640"/>
                <a:gd name="connsiteY1" fmla="*/ 848360 h 1097280"/>
                <a:gd name="connsiteX2" fmla="*/ 1183640 w 1183640"/>
                <a:gd name="connsiteY2" fmla="*/ 1097280 h 109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83640" h="1097280">
                  <a:moveTo>
                    <a:pt x="0" y="0"/>
                  </a:moveTo>
                  <a:cubicBezTo>
                    <a:pt x="46143" y="332740"/>
                    <a:pt x="92287" y="665480"/>
                    <a:pt x="289560" y="848360"/>
                  </a:cubicBezTo>
                  <a:cubicBezTo>
                    <a:pt x="486833" y="1031240"/>
                    <a:pt x="835236" y="1064260"/>
                    <a:pt x="1183640" y="1097280"/>
                  </a:cubicBezTo>
                </a:path>
              </a:pathLst>
            </a:custGeom>
            <a:noFill/>
            <a:ln w="57150">
              <a:solidFill>
                <a:srgbClr val="FF000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="" xmlns:a16="http://schemas.microsoft.com/office/drawing/2014/main" id="{87148745-5F4B-48FA-B54D-8E09E545A5ED}"/>
                </a:ext>
              </a:extLst>
            </p:cNvPr>
            <p:cNvSpPr/>
            <p:nvPr/>
          </p:nvSpPr>
          <p:spPr>
            <a:xfrm rot="10800000">
              <a:off x="4577076" y="1805100"/>
              <a:ext cx="817859" cy="706259"/>
            </a:xfrm>
            <a:custGeom>
              <a:avLst/>
              <a:gdLst>
                <a:gd name="connsiteX0" fmla="*/ 0 w 1183640"/>
                <a:gd name="connsiteY0" fmla="*/ 0 h 1097280"/>
                <a:gd name="connsiteX1" fmla="*/ 289560 w 1183640"/>
                <a:gd name="connsiteY1" fmla="*/ 848360 h 1097280"/>
                <a:gd name="connsiteX2" fmla="*/ 1183640 w 1183640"/>
                <a:gd name="connsiteY2" fmla="*/ 1097280 h 109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83640" h="1097280">
                  <a:moveTo>
                    <a:pt x="0" y="0"/>
                  </a:moveTo>
                  <a:cubicBezTo>
                    <a:pt x="46143" y="332740"/>
                    <a:pt x="92287" y="665480"/>
                    <a:pt x="289560" y="848360"/>
                  </a:cubicBezTo>
                  <a:cubicBezTo>
                    <a:pt x="486833" y="1031240"/>
                    <a:pt x="835236" y="1064260"/>
                    <a:pt x="1183640" y="1097280"/>
                  </a:cubicBezTo>
                </a:path>
              </a:pathLst>
            </a:custGeom>
            <a:noFill/>
            <a:ln w="57150">
              <a:solidFill>
                <a:srgbClr val="FF0000"/>
              </a:solidFill>
              <a:prstDash val="sysDot"/>
              <a:headEnd type="arrow" w="lg" len="sm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87" name="Straight Connector 286">
              <a:extLst>
                <a:ext uri="{FF2B5EF4-FFF2-40B4-BE49-F238E27FC236}">
                  <a16:creationId xmlns="" xmlns:a16="http://schemas.microsoft.com/office/drawing/2014/main" id="{F979B25C-545F-418C-8005-E4E02A12109E}"/>
                </a:ext>
              </a:extLst>
            </p:cNvPr>
            <p:cNvCxnSpPr>
              <a:cxnSpLocks/>
              <a:stCxn id="285" idx="2"/>
              <a:endCxn id="286" idx="2"/>
            </p:cNvCxnSpPr>
            <p:nvPr/>
          </p:nvCxnSpPr>
          <p:spPr>
            <a:xfrm>
              <a:off x="3017519" y="1805100"/>
              <a:ext cx="1559557" cy="0"/>
            </a:xfrm>
            <a:prstGeom prst="line">
              <a:avLst/>
            </a:prstGeom>
            <a:ln w="57150">
              <a:solidFill>
                <a:srgbClr val="FF000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8" name="Rectangle: Rounded Corners 287">
            <a:extLst>
              <a:ext uri="{FF2B5EF4-FFF2-40B4-BE49-F238E27FC236}">
                <a16:creationId xmlns="" xmlns:a16="http://schemas.microsoft.com/office/drawing/2014/main" id="{E8542FDA-4CA6-4A55-A284-F78B8A3BC47C}"/>
              </a:ext>
            </a:extLst>
          </p:cNvPr>
          <p:cNvSpPr/>
          <p:nvPr/>
        </p:nvSpPr>
        <p:spPr>
          <a:xfrm>
            <a:off x="2016363" y="5115552"/>
            <a:ext cx="5667511" cy="368318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32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Transmitting a ‘0’ value</a:t>
            </a:r>
          </a:p>
        </p:txBody>
      </p:sp>
      <p:sp>
        <p:nvSpPr>
          <p:cNvPr id="289" name="Rectangle: Rounded Corners 288">
            <a:extLst>
              <a:ext uri="{FF2B5EF4-FFF2-40B4-BE49-F238E27FC236}">
                <a16:creationId xmlns="" xmlns:a16="http://schemas.microsoft.com/office/drawing/2014/main" id="{82008C1C-9407-4395-B38E-60B736943B1E}"/>
              </a:ext>
            </a:extLst>
          </p:cNvPr>
          <p:cNvSpPr/>
          <p:nvPr/>
        </p:nvSpPr>
        <p:spPr>
          <a:xfrm>
            <a:off x="2016362" y="7963527"/>
            <a:ext cx="5667511" cy="368318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32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Transmitting a ‘1’ value</a:t>
            </a:r>
          </a:p>
        </p:txBody>
      </p:sp>
    </p:spTree>
    <p:extLst>
      <p:ext uri="{BB962C8B-B14F-4D97-AF65-F5344CB8AC3E}">
        <p14:creationId xmlns:p14="http://schemas.microsoft.com/office/powerpoint/2010/main" val="1590903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26" presetClass="emph" presetSubtype="0" repeatCount="indefinite" fill="remove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 tmFilter="0, 0; .2, .5; .8, .5; 1, 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" dur="250" autoRev="1" fill="hold"/>
                                        <p:tgtEl>
                                          <p:spTgt spid="28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1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444E-6 4.81481E-6 L -0.30225 0.11226 C -0.37048 0.13611 -0.4085 0.17152 -0.4085 0.20856 C -0.4085 0.25046 -0.37048 0.28402 -0.30225 0.30787 L -1.94444E-6 0.42037 " pathEditMode="relative" rAng="0" ptsTypes="AAAAA">
                                      <p:cBhvr>
                                        <p:cTn id="18" dur="1500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434" y="2101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58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444E-6 4.44444E-6 L 0.3224 -0.11135 C 0.39531 -0.13473 0.43611 -0.16968 0.43611 -0.20625 C 0.43611 -0.24769 0.39531 -0.28079 0.3224 -0.30417 L -1.94444E-6 -0.41528 " pathEditMode="relative" rAng="0" ptsTypes="AAAAA">
                                      <p:cBhvr>
                                        <p:cTn id="20" dur="15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806" y="-2076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8" grpId="0"/>
      <p:bldP spid="288" grpId="1"/>
      <p:bldP spid="289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dirty="0" smtClean="0"/>
              <a:t>Why aren’t CPUs seeing the benefits?</a:t>
            </a:r>
            <a:endParaRPr lang="en-US" sz="3600" dirty="0"/>
          </a:p>
        </p:txBody>
      </p:sp>
      <p:sp>
        <p:nvSpPr>
          <p:cNvPr id="3" name="TextBox 2"/>
          <p:cNvSpPr txBox="1"/>
          <p:nvPr/>
        </p:nvSpPr>
        <p:spPr>
          <a:xfrm>
            <a:off x="1669561" y="1593850"/>
            <a:ext cx="2271776" cy="2369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u="sng" dirty="0" smtClean="0"/>
              <a:t>Array of </a:t>
            </a:r>
            <a:r>
              <a:rPr lang="en-US" u="sng" dirty="0" err="1" smtClean="0"/>
              <a:t>Structs</a:t>
            </a:r>
            <a:endParaRPr lang="en-US" u="sng" dirty="0" smtClean="0"/>
          </a:p>
          <a:p>
            <a:pPr algn="ctr"/>
            <a:endParaRPr lang="en-US" u="sng" dirty="0" smtClean="0"/>
          </a:p>
          <a:p>
            <a:r>
              <a:rPr lang="en-US" sz="1400" dirty="0" err="1" smtClean="0">
                <a:latin typeface="Consolas" panose="020B0609020204030204" pitchFamily="49" charset="0"/>
              </a:rPr>
              <a:t>struct</a:t>
            </a:r>
            <a:r>
              <a:rPr lang="en-US" sz="1400" dirty="0" smtClean="0">
                <a:latin typeface="Consolas" panose="020B0609020204030204" pitchFamily="49" charset="0"/>
              </a:rPr>
              <a:t> Circle {</a:t>
            </a:r>
          </a:p>
          <a:p>
            <a:r>
              <a:rPr lang="en-US" sz="1400" dirty="0" smtClean="0">
                <a:latin typeface="Consolas" panose="020B0609020204030204" pitchFamily="49" charset="0"/>
              </a:rPr>
              <a:t>     </a:t>
            </a:r>
            <a:r>
              <a:rPr lang="en-US" sz="1400" dirty="0" err="1" smtClean="0">
                <a:latin typeface="Consolas" panose="020B0609020204030204" pitchFamily="49" charset="0"/>
              </a:rPr>
              <a:t>int</a:t>
            </a:r>
            <a:r>
              <a:rPr lang="en-US" sz="1400" dirty="0" smtClean="0">
                <a:latin typeface="Consolas" panose="020B0609020204030204" pitchFamily="49" charset="0"/>
              </a:rPr>
              <a:t> color;</a:t>
            </a:r>
          </a:p>
          <a:p>
            <a:r>
              <a:rPr lang="en-US" sz="1400" dirty="0" smtClean="0">
                <a:latin typeface="Consolas" panose="020B0609020204030204" pitchFamily="49" charset="0"/>
              </a:rPr>
              <a:t>     float radius;</a:t>
            </a:r>
          </a:p>
          <a:p>
            <a:r>
              <a:rPr lang="en-US" sz="1400" dirty="0" smtClean="0">
                <a:latin typeface="Consolas" panose="020B0609020204030204" pitchFamily="49" charset="0"/>
              </a:rPr>
              <a:t>     </a:t>
            </a:r>
            <a:r>
              <a:rPr lang="en-US" sz="1400" dirty="0" err="1" smtClean="0">
                <a:latin typeface="Consolas" panose="020B0609020204030204" pitchFamily="49" charset="0"/>
              </a:rPr>
              <a:t>int</a:t>
            </a:r>
            <a:r>
              <a:rPr lang="en-US" sz="1400" dirty="0" smtClean="0">
                <a:latin typeface="Consolas" panose="020B0609020204030204" pitchFamily="49" charset="0"/>
              </a:rPr>
              <a:t> x;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 </a:t>
            </a:r>
            <a:r>
              <a:rPr lang="en-US" sz="1400" dirty="0" smtClean="0">
                <a:latin typeface="Consolas" panose="020B0609020204030204" pitchFamily="49" charset="0"/>
              </a:rPr>
              <a:t>    </a:t>
            </a:r>
            <a:r>
              <a:rPr lang="en-US" sz="1400" dirty="0" err="1" smtClean="0">
                <a:latin typeface="Consolas" panose="020B0609020204030204" pitchFamily="49" charset="0"/>
              </a:rPr>
              <a:t>int</a:t>
            </a:r>
            <a:r>
              <a:rPr lang="en-US" sz="1400" dirty="0" smtClean="0">
                <a:latin typeface="Consolas" panose="020B0609020204030204" pitchFamily="49" charset="0"/>
              </a:rPr>
              <a:t> y;</a:t>
            </a:r>
          </a:p>
          <a:p>
            <a:r>
              <a:rPr lang="en-US" sz="1400" dirty="0" smtClean="0">
                <a:latin typeface="Consolas" panose="020B0609020204030204" pitchFamily="49" charset="0"/>
              </a:rPr>
              <a:t>}</a:t>
            </a:r>
          </a:p>
          <a:p>
            <a:endParaRPr lang="en-US" sz="1400" dirty="0">
              <a:latin typeface="Consolas" panose="020B0609020204030204" pitchFamily="49" charset="0"/>
            </a:endParaRPr>
          </a:p>
          <a:p>
            <a:r>
              <a:rPr lang="en-US" sz="1400" dirty="0" smtClean="0">
                <a:latin typeface="Consolas" panose="020B0609020204030204" pitchFamily="49" charset="0"/>
              </a:rPr>
              <a:t>Circle </a:t>
            </a:r>
            <a:r>
              <a:rPr lang="en-US" sz="1400" dirty="0">
                <a:latin typeface="Consolas" panose="020B0609020204030204" pitchFamily="49" charset="0"/>
              </a:rPr>
              <a:t>c</a:t>
            </a:r>
            <a:r>
              <a:rPr lang="en-US" sz="1400" dirty="0" smtClean="0">
                <a:latin typeface="Consolas" panose="020B0609020204030204" pitchFamily="49" charset="0"/>
              </a:rPr>
              <a:t>ircles[1000];</a:t>
            </a:r>
            <a:endParaRPr lang="en-US" sz="1400" dirty="0">
              <a:latin typeface="Consolas" panose="020B0609020204030204" pitchFamily="49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235232" y="1612900"/>
            <a:ext cx="2569934" cy="21544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u="sng" dirty="0" err="1" smtClean="0"/>
              <a:t>Struct</a:t>
            </a:r>
            <a:r>
              <a:rPr lang="en-US" u="sng" dirty="0" smtClean="0"/>
              <a:t> of Arrays</a:t>
            </a:r>
          </a:p>
          <a:p>
            <a:pPr algn="ctr"/>
            <a:endParaRPr lang="en-US" u="sng" dirty="0" smtClean="0"/>
          </a:p>
          <a:p>
            <a:r>
              <a:rPr lang="en-US" sz="1400" dirty="0" err="1" smtClean="0">
                <a:latin typeface="Consolas" panose="020B0609020204030204" pitchFamily="49" charset="0"/>
              </a:rPr>
              <a:t>struct</a:t>
            </a:r>
            <a:r>
              <a:rPr lang="en-US" sz="1400" dirty="0" smtClean="0">
                <a:latin typeface="Consolas" panose="020B0609020204030204" pitchFamily="49" charset="0"/>
              </a:rPr>
              <a:t> Circles {</a:t>
            </a:r>
          </a:p>
          <a:p>
            <a:r>
              <a:rPr lang="en-US" sz="1400" dirty="0" smtClean="0">
                <a:latin typeface="Consolas" panose="020B0609020204030204" pitchFamily="49" charset="0"/>
              </a:rPr>
              <a:t>     </a:t>
            </a:r>
            <a:r>
              <a:rPr lang="en-US" sz="1400" dirty="0" err="1" smtClean="0">
                <a:latin typeface="Consolas" panose="020B0609020204030204" pitchFamily="49" charset="0"/>
              </a:rPr>
              <a:t>int</a:t>
            </a:r>
            <a:r>
              <a:rPr lang="en-US" sz="1400" dirty="0" smtClean="0">
                <a:latin typeface="Consolas" panose="020B0609020204030204" pitchFamily="49" charset="0"/>
              </a:rPr>
              <a:t> color[1000];</a:t>
            </a:r>
          </a:p>
          <a:p>
            <a:r>
              <a:rPr lang="en-US" sz="1400" dirty="0" smtClean="0">
                <a:latin typeface="Consolas" panose="020B0609020204030204" pitchFamily="49" charset="0"/>
              </a:rPr>
              <a:t>     float radius[1000];</a:t>
            </a:r>
          </a:p>
          <a:p>
            <a:r>
              <a:rPr lang="en-US" sz="1400" dirty="0" smtClean="0">
                <a:latin typeface="Consolas" panose="020B0609020204030204" pitchFamily="49" charset="0"/>
              </a:rPr>
              <a:t>     </a:t>
            </a:r>
            <a:r>
              <a:rPr lang="en-US" sz="1400" dirty="0" err="1" smtClean="0">
                <a:latin typeface="Consolas" panose="020B0609020204030204" pitchFamily="49" charset="0"/>
              </a:rPr>
              <a:t>int</a:t>
            </a:r>
            <a:r>
              <a:rPr lang="en-US" sz="1400" dirty="0" smtClean="0">
                <a:latin typeface="Consolas" panose="020B0609020204030204" pitchFamily="49" charset="0"/>
              </a:rPr>
              <a:t> x[1000];</a:t>
            </a:r>
          </a:p>
          <a:p>
            <a:r>
              <a:rPr lang="en-US" sz="1400" dirty="0">
                <a:latin typeface="Consolas" panose="020B0609020204030204" pitchFamily="49" charset="0"/>
              </a:rPr>
              <a:t> </a:t>
            </a:r>
            <a:r>
              <a:rPr lang="en-US" sz="1400" dirty="0" smtClean="0">
                <a:latin typeface="Consolas" panose="020B0609020204030204" pitchFamily="49" charset="0"/>
              </a:rPr>
              <a:t>    </a:t>
            </a:r>
            <a:r>
              <a:rPr lang="en-US" sz="1400" dirty="0" err="1" smtClean="0">
                <a:latin typeface="Consolas" panose="020B0609020204030204" pitchFamily="49" charset="0"/>
              </a:rPr>
              <a:t>int</a:t>
            </a:r>
            <a:r>
              <a:rPr lang="en-US" sz="1400" dirty="0" smtClean="0">
                <a:latin typeface="Consolas" panose="020B0609020204030204" pitchFamily="49" charset="0"/>
              </a:rPr>
              <a:t> y[1000];</a:t>
            </a:r>
          </a:p>
          <a:p>
            <a:r>
              <a:rPr lang="en-US" sz="1400" dirty="0" smtClean="0">
                <a:latin typeface="Consolas" panose="020B0609020204030204" pitchFamily="49" charset="0"/>
              </a:rPr>
              <a:t>}</a:t>
            </a:r>
          </a:p>
          <a:p>
            <a:endParaRPr lang="en-US" sz="1400" dirty="0">
              <a:latin typeface="Consolas" panose="020B06090202040302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17D76677-D1A4-4DD3-83D4-3156F413BFD6}"/>
              </a:ext>
            </a:extLst>
          </p:cNvPr>
          <p:cNvSpPr txBox="1"/>
          <p:nvPr/>
        </p:nvSpPr>
        <p:spPr>
          <a:xfrm>
            <a:off x="865586" y="4044822"/>
            <a:ext cx="3879726" cy="1089529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2400" b="1" dirty="0" smtClean="0">
                <a:solidFill>
                  <a:schemeClr val="accent1"/>
                </a:solidFill>
              </a:rPr>
              <a:t>Typical CPU coding style interleaves data of different types/contents in memory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17D76677-D1A4-4DD3-83D4-3156F413BFD6}"/>
              </a:ext>
            </a:extLst>
          </p:cNvPr>
          <p:cNvSpPr txBox="1"/>
          <p:nvPr/>
        </p:nvSpPr>
        <p:spPr>
          <a:xfrm>
            <a:off x="4965824" y="3800850"/>
            <a:ext cx="3740026" cy="1421928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2400" b="1" dirty="0" smtClean="0">
                <a:solidFill>
                  <a:schemeClr val="accent1"/>
                </a:solidFill>
              </a:rPr>
              <a:t>Typical GPU/SIMD coding style keeps data of the same type/content together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17D76677-D1A4-4DD3-83D4-3156F413BFD6}"/>
              </a:ext>
            </a:extLst>
          </p:cNvPr>
          <p:cNvSpPr txBox="1"/>
          <p:nvPr/>
        </p:nvSpPr>
        <p:spPr>
          <a:xfrm>
            <a:off x="865586" y="5134351"/>
            <a:ext cx="3879726" cy="757130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2400" b="1" dirty="0" smtClean="0">
                <a:solidFill>
                  <a:srgbClr val="FF0000"/>
                </a:solidFill>
              </a:rPr>
              <a:t>Breaks premise of adjacent data elements being similar</a:t>
            </a:r>
            <a:endParaRPr lang="en-US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9985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616960D-66EB-4F90-AFFD-C2FCCE86E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600" dirty="0"/>
              <a:t>Conclusions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C8CD3E42-A6BB-4451-B3C5-0D5B5D1494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5000" y="1285874"/>
            <a:ext cx="7886700" cy="4860925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Simple, cheap, &amp; easy to implement</a:t>
            </a:r>
          </a:p>
          <a:p>
            <a:pPr marL="0" indent="0">
              <a:buNone/>
            </a:pPr>
            <a:r>
              <a:rPr lang="en-US" dirty="0" smtClean="0"/>
              <a:t>No additional metadata or code-storage SRAMs</a:t>
            </a:r>
          </a:p>
          <a:p>
            <a:pPr marL="0" indent="0">
              <a:buNone/>
            </a:pPr>
            <a:r>
              <a:rPr lang="en-US" dirty="0" smtClean="0"/>
              <a:t>Works with off-the-shelf DRAMs today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Reduces number of 1’s by 30-35% </a:t>
            </a:r>
            <a:r>
              <a:rPr lang="en-US" sz="1800" dirty="0" smtClean="0"/>
              <a:t>(depending on DBI)</a:t>
            </a:r>
          </a:p>
          <a:p>
            <a:pPr marL="0" indent="0">
              <a:buNone/>
            </a:pPr>
            <a:r>
              <a:rPr lang="en-US" dirty="0" smtClean="0"/>
              <a:t>Reduces switching activity </a:t>
            </a:r>
            <a:r>
              <a:rPr lang="en-US" dirty="0"/>
              <a:t>23-24% </a:t>
            </a:r>
            <a:r>
              <a:rPr lang="en-US" sz="1800" dirty="0"/>
              <a:t>(depending on DBI</a:t>
            </a:r>
            <a:r>
              <a:rPr lang="en-US" sz="1800" dirty="0" smtClean="0"/>
              <a:t>)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dirty="0" smtClean="0"/>
              <a:t>Applicable to any bus transferring predominantly vector data (e.g. for GPUs or data for SIMD units)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But especially good for terminated buses –</a:t>
            </a:r>
          </a:p>
          <a:p>
            <a:pPr marL="0" indent="0">
              <a:buNone/>
            </a:pPr>
            <a:r>
              <a:rPr lang="en-US" dirty="0" smtClean="0"/>
              <a:t>       e.g. Saves 4.4% total DRAM energy for GDDR5X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817524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E300EBE-A809-4396-B0E0-7CF624E07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9248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Terminated</a:t>
            </a:r>
            <a:r>
              <a:rPr lang="en-US" sz="4000" dirty="0"/>
              <a:t> Pseudo-Open-Drain I/O</a:t>
            </a:r>
          </a:p>
        </p:txBody>
      </p:sp>
      <p:pic>
        <p:nvPicPr>
          <p:cNvPr id="283" name="Picture 282">
            <a:extLst>
              <a:ext uri="{FF2B5EF4-FFF2-40B4-BE49-F238E27FC236}">
                <a16:creationId xmlns="" xmlns:a16="http://schemas.microsoft.com/office/drawing/2014/main" id="{98E6C911-CF62-4AF6-A9B3-391FEE7594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633" y="1690689"/>
            <a:ext cx="8532734" cy="3108783"/>
          </a:xfrm>
          <a:prstGeom prst="rect">
            <a:avLst/>
          </a:prstGeom>
        </p:spPr>
      </p:pic>
      <p:sp>
        <p:nvSpPr>
          <p:cNvPr id="288" name="Rectangle: Rounded Corners 287">
            <a:extLst>
              <a:ext uri="{FF2B5EF4-FFF2-40B4-BE49-F238E27FC236}">
                <a16:creationId xmlns="" xmlns:a16="http://schemas.microsoft.com/office/drawing/2014/main" id="{E8542FDA-4CA6-4A55-A284-F78B8A3BC47C}"/>
              </a:ext>
            </a:extLst>
          </p:cNvPr>
          <p:cNvSpPr/>
          <p:nvPr/>
        </p:nvSpPr>
        <p:spPr>
          <a:xfrm>
            <a:off x="2016363" y="5115552"/>
            <a:ext cx="5667511" cy="368318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32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Transmitting a ‘0’ value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="" xmlns:a16="http://schemas.microsoft.com/office/drawing/2014/main" id="{BD6DE572-2B08-4320-904E-09B341F391B0}"/>
              </a:ext>
            </a:extLst>
          </p:cNvPr>
          <p:cNvGrpSpPr/>
          <p:nvPr/>
        </p:nvGrpSpPr>
        <p:grpSpPr>
          <a:xfrm>
            <a:off x="1491184" y="2341937"/>
            <a:ext cx="3166541" cy="1610938"/>
            <a:chOff x="1737336" y="980440"/>
            <a:chExt cx="3657599" cy="1648464"/>
          </a:xfrm>
        </p:grpSpPr>
        <p:sp>
          <p:nvSpPr>
            <p:cNvPr id="11" name="Freeform: Shape 10">
              <a:extLst>
                <a:ext uri="{FF2B5EF4-FFF2-40B4-BE49-F238E27FC236}">
                  <a16:creationId xmlns="" xmlns:a16="http://schemas.microsoft.com/office/drawing/2014/main" id="{E8F945FF-1909-4C82-A65E-7EE9D587DC64}"/>
                </a:ext>
              </a:extLst>
            </p:cNvPr>
            <p:cNvSpPr/>
            <p:nvPr/>
          </p:nvSpPr>
          <p:spPr>
            <a:xfrm>
              <a:off x="1737336" y="980440"/>
              <a:ext cx="1280184" cy="1097280"/>
            </a:xfrm>
            <a:custGeom>
              <a:avLst/>
              <a:gdLst>
                <a:gd name="connsiteX0" fmla="*/ 0 w 1183640"/>
                <a:gd name="connsiteY0" fmla="*/ 0 h 1097280"/>
                <a:gd name="connsiteX1" fmla="*/ 289560 w 1183640"/>
                <a:gd name="connsiteY1" fmla="*/ 848360 h 1097280"/>
                <a:gd name="connsiteX2" fmla="*/ 1183640 w 1183640"/>
                <a:gd name="connsiteY2" fmla="*/ 1097280 h 109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83640" h="1097280">
                  <a:moveTo>
                    <a:pt x="0" y="0"/>
                  </a:moveTo>
                  <a:cubicBezTo>
                    <a:pt x="46143" y="332740"/>
                    <a:pt x="92287" y="665480"/>
                    <a:pt x="289560" y="848360"/>
                  </a:cubicBezTo>
                  <a:cubicBezTo>
                    <a:pt x="486833" y="1031240"/>
                    <a:pt x="835236" y="1064260"/>
                    <a:pt x="1183640" y="1097280"/>
                  </a:cubicBezTo>
                </a:path>
              </a:pathLst>
            </a:custGeom>
            <a:noFill/>
            <a:ln w="38100">
              <a:solidFill>
                <a:srgbClr val="FF0000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="" xmlns:a16="http://schemas.microsoft.com/office/drawing/2014/main" id="{1749418B-89B3-46DB-BF5C-D48B2090696F}"/>
                </a:ext>
              </a:extLst>
            </p:cNvPr>
            <p:cNvSpPr/>
            <p:nvPr/>
          </p:nvSpPr>
          <p:spPr>
            <a:xfrm rot="10800000">
              <a:off x="4577076" y="2080258"/>
              <a:ext cx="817859" cy="548646"/>
            </a:xfrm>
            <a:custGeom>
              <a:avLst/>
              <a:gdLst>
                <a:gd name="connsiteX0" fmla="*/ 0 w 1183640"/>
                <a:gd name="connsiteY0" fmla="*/ 0 h 1097280"/>
                <a:gd name="connsiteX1" fmla="*/ 289560 w 1183640"/>
                <a:gd name="connsiteY1" fmla="*/ 848360 h 1097280"/>
                <a:gd name="connsiteX2" fmla="*/ 1183640 w 1183640"/>
                <a:gd name="connsiteY2" fmla="*/ 1097280 h 109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83640" h="1097280">
                  <a:moveTo>
                    <a:pt x="0" y="0"/>
                  </a:moveTo>
                  <a:cubicBezTo>
                    <a:pt x="46143" y="332740"/>
                    <a:pt x="92287" y="665480"/>
                    <a:pt x="289560" y="848360"/>
                  </a:cubicBezTo>
                  <a:cubicBezTo>
                    <a:pt x="486833" y="1031240"/>
                    <a:pt x="835236" y="1064260"/>
                    <a:pt x="1183640" y="1097280"/>
                  </a:cubicBezTo>
                </a:path>
              </a:pathLst>
            </a:custGeom>
            <a:noFill/>
            <a:ln w="38100">
              <a:solidFill>
                <a:srgbClr val="FF0000"/>
              </a:solidFill>
              <a:prstDash val="lgDash"/>
              <a:headEnd type="arrow" w="lg" len="sm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="" xmlns:a16="http://schemas.microsoft.com/office/drawing/2014/main" id="{56693E1C-5A9D-4CB4-A6BB-D26E31C651F5}"/>
                </a:ext>
              </a:extLst>
            </p:cNvPr>
            <p:cNvCxnSpPr>
              <a:cxnSpLocks/>
              <a:stCxn id="11" idx="2"/>
              <a:endCxn id="12" idx="2"/>
            </p:cNvCxnSpPr>
            <p:nvPr/>
          </p:nvCxnSpPr>
          <p:spPr>
            <a:xfrm>
              <a:off x="3017520" y="2077720"/>
              <a:ext cx="1559556" cy="2538"/>
            </a:xfrm>
            <a:prstGeom prst="line">
              <a:avLst/>
            </a:prstGeom>
            <a:ln w="38100">
              <a:solidFill>
                <a:srgbClr val="FF0000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02850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20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100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3620DCD-3ADE-4B38-A354-1C0F6055B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Basic Idea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B1E6DDF-0271-4ACE-8ED7-B049ABF1BE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Fewer ‘1’ bits in the data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            </a:t>
            </a:r>
          </a:p>
          <a:p>
            <a:pPr marL="0" indent="0">
              <a:buNone/>
            </a:pPr>
            <a:r>
              <a:rPr lang="en-US" dirty="0"/>
              <a:t>            Less energy required on DRAM interface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3200" dirty="0"/>
              <a:t>Is there a simple &amp; effective encoding to reduce the number of ‘1’ bits?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="" xmlns:a16="http://schemas.microsoft.com/office/drawing/2014/main" id="{28EEB4E1-16C0-4724-9FEE-B1F45163C2FD}"/>
              </a:ext>
            </a:extLst>
          </p:cNvPr>
          <p:cNvSpPr/>
          <p:nvPr/>
        </p:nvSpPr>
        <p:spPr>
          <a:xfrm rot="1608046">
            <a:off x="2588215" y="2477948"/>
            <a:ext cx="1419918" cy="666750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997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0D9108C-94B4-46CF-BA52-A2F165090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Typical 32B cache sector/DRAM burst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A445859B-B416-48B9-8B7B-690ACA05E0A0}"/>
              </a:ext>
            </a:extLst>
          </p:cNvPr>
          <p:cNvSpPr txBox="1"/>
          <p:nvPr/>
        </p:nvSpPr>
        <p:spPr>
          <a:xfrm>
            <a:off x="1856642" y="1690689"/>
            <a:ext cx="5622052" cy="275152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01000000010010010000111111011011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01000000110111110101101101111110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01000001000111011110100111100110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01000000100011100010011010011010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01000000011010010000111111011011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00000000000000000000000000000000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00111111101101001111110111110100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00111111111111111110110000110101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="" xmlns:a16="http://schemas.microsoft.com/office/drawing/2014/main" id="{183BC40A-F360-49FA-B593-7007BD447FE1}"/>
              </a:ext>
            </a:extLst>
          </p:cNvPr>
          <p:cNvSpPr/>
          <p:nvPr/>
        </p:nvSpPr>
        <p:spPr>
          <a:xfrm>
            <a:off x="1775714" y="1731415"/>
            <a:ext cx="5697057" cy="285282"/>
          </a:xfrm>
          <a:prstGeom prst="roundRect">
            <a:avLst/>
          </a:prstGeom>
          <a:solidFill>
            <a:srgbClr val="6699FF">
              <a:alpha val="29804"/>
            </a:srgb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17D76677-D1A4-4DD3-83D4-3156F413BFD6}"/>
              </a:ext>
            </a:extLst>
          </p:cNvPr>
          <p:cNvSpPr txBox="1"/>
          <p:nvPr/>
        </p:nvSpPr>
        <p:spPr>
          <a:xfrm>
            <a:off x="1173434" y="4841304"/>
            <a:ext cx="6797132" cy="480131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2800" b="1" dirty="0">
                <a:solidFill>
                  <a:schemeClr val="accent1"/>
                </a:solidFill>
              </a:rPr>
              <a:t>Consists of eight 32-bit data elements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="" xmlns:a16="http://schemas.microsoft.com/office/drawing/2014/main" id="{9253D059-46AA-4804-AB6C-21706612E48F}"/>
              </a:ext>
            </a:extLst>
          </p:cNvPr>
          <p:cNvSpPr/>
          <p:nvPr/>
        </p:nvSpPr>
        <p:spPr>
          <a:xfrm>
            <a:off x="1775714" y="2067526"/>
            <a:ext cx="5697057" cy="285282"/>
          </a:xfrm>
          <a:prstGeom prst="roundRect">
            <a:avLst/>
          </a:prstGeom>
          <a:solidFill>
            <a:srgbClr val="6699FF">
              <a:alpha val="29804"/>
            </a:srgb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="" xmlns:a16="http://schemas.microsoft.com/office/drawing/2014/main" id="{E1084E50-58A5-4761-90FF-044159F8A0A8}"/>
              </a:ext>
            </a:extLst>
          </p:cNvPr>
          <p:cNvSpPr/>
          <p:nvPr/>
        </p:nvSpPr>
        <p:spPr>
          <a:xfrm>
            <a:off x="1775714" y="2403637"/>
            <a:ext cx="5697057" cy="285282"/>
          </a:xfrm>
          <a:prstGeom prst="roundRect">
            <a:avLst/>
          </a:prstGeom>
          <a:solidFill>
            <a:srgbClr val="6699FF">
              <a:alpha val="29804"/>
            </a:srgb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="" xmlns:a16="http://schemas.microsoft.com/office/drawing/2014/main" id="{66890AFB-60A8-47F3-A486-24A8DD6BE2C5}"/>
              </a:ext>
            </a:extLst>
          </p:cNvPr>
          <p:cNvSpPr/>
          <p:nvPr/>
        </p:nvSpPr>
        <p:spPr>
          <a:xfrm>
            <a:off x="1775714" y="2739748"/>
            <a:ext cx="5697057" cy="285282"/>
          </a:xfrm>
          <a:prstGeom prst="roundRect">
            <a:avLst/>
          </a:prstGeom>
          <a:solidFill>
            <a:srgbClr val="6699FF">
              <a:alpha val="29804"/>
            </a:srgb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: Rounded Corners 17">
            <a:extLst>
              <a:ext uri="{FF2B5EF4-FFF2-40B4-BE49-F238E27FC236}">
                <a16:creationId xmlns="" xmlns:a16="http://schemas.microsoft.com/office/drawing/2014/main" id="{B4284544-E29E-45D9-B8E2-56992C405650}"/>
              </a:ext>
            </a:extLst>
          </p:cNvPr>
          <p:cNvSpPr/>
          <p:nvPr/>
        </p:nvSpPr>
        <p:spPr>
          <a:xfrm>
            <a:off x="1775714" y="3075859"/>
            <a:ext cx="5697057" cy="285282"/>
          </a:xfrm>
          <a:prstGeom prst="roundRect">
            <a:avLst/>
          </a:prstGeom>
          <a:solidFill>
            <a:srgbClr val="6699FF">
              <a:alpha val="29804"/>
            </a:srgb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: Rounded Corners 18">
            <a:extLst>
              <a:ext uri="{FF2B5EF4-FFF2-40B4-BE49-F238E27FC236}">
                <a16:creationId xmlns="" xmlns:a16="http://schemas.microsoft.com/office/drawing/2014/main" id="{E6344CB2-3A88-499F-8187-8B1A92C33FAF}"/>
              </a:ext>
            </a:extLst>
          </p:cNvPr>
          <p:cNvSpPr/>
          <p:nvPr/>
        </p:nvSpPr>
        <p:spPr>
          <a:xfrm>
            <a:off x="1775714" y="3411970"/>
            <a:ext cx="5697057" cy="285282"/>
          </a:xfrm>
          <a:prstGeom prst="roundRect">
            <a:avLst/>
          </a:prstGeom>
          <a:solidFill>
            <a:srgbClr val="6699FF">
              <a:alpha val="29804"/>
            </a:srgb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: Rounded Corners 19">
            <a:extLst>
              <a:ext uri="{FF2B5EF4-FFF2-40B4-BE49-F238E27FC236}">
                <a16:creationId xmlns="" xmlns:a16="http://schemas.microsoft.com/office/drawing/2014/main" id="{0783AD13-0F37-4687-968D-8ED686B54F40}"/>
              </a:ext>
            </a:extLst>
          </p:cNvPr>
          <p:cNvSpPr/>
          <p:nvPr/>
        </p:nvSpPr>
        <p:spPr>
          <a:xfrm>
            <a:off x="1775714" y="3748081"/>
            <a:ext cx="5697057" cy="285282"/>
          </a:xfrm>
          <a:prstGeom prst="roundRect">
            <a:avLst/>
          </a:prstGeom>
          <a:solidFill>
            <a:srgbClr val="6699FF">
              <a:alpha val="29804"/>
            </a:srgb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: Rounded Corners 20">
            <a:extLst>
              <a:ext uri="{FF2B5EF4-FFF2-40B4-BE49-F238E27FC236}">
                <a16:creationId xmlns="" xmlns:a16="http://schemas.microsoft.com/office/drawing/2014/main" id="{091DEED0-7717-4934-B2AD-190AF6A7D52D}"/>
              </a:ext>
            </a:extLst>
          </p:cNvPr>
          <p:cNvSpPr/>
          <p:nvPr/>
        </p:nvSpPr>
        <p:spPr>
          <a:xfrm>
            <a:off x="1775714" y="4084190"/>
            <a:ext cx="5697057" cy="285282"/>
          </a:xfrm>
          <a:prstGeom prst="roundRect">
            <a:avLst/>
          </a:prstGeom>
          <a:solidFill>
            <a:srgbClr val="6699FF">
              <a:alpha val="29804"/>
            </a:srgb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609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0D9108C-94B4-46CF-BA52-A2F165090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Typical 32B cache sector/DRAM burst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A445859B-B416-48B9-8B7B-690ACA05E0A0}"/>
              </a:ext>
            </a:extLst>
          </p:cNvPr>
          <p:cNvSpPr txBox="1"/>
          <p:nvPr/>
        </p:nvSpPr>
        <p:spPr>
          <a:xfrm>
            <a:off x="1856642" y="1690689"/>
            <a:ext cx="5622052" cy="275152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01000000010010010000111111011011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01000000110111110101101101111110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01000001000111011110100111100110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01000000100011100010011010011010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01000000011010010000111111011011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00000000000000000000000000000000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00111111101101001111110111110100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00111111111111111110110000110101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="" xmlns:a16="http://schemas.microsoft.com/office/drawing/2014/main" id="{3460C925-3A67-4623-A99F-419C25568346}"/>
              </a:ext>
            </a:extLst>
          </p:cNvPr>
          <p:cNvSpPr/>
          <p:nvPr/>
        </p:nvSpPr>
        <p:spPr>
          <a:xfrm>
            <a:off x="1914277" y="1690689"/>
            <a:ext cx="1232452" cy="1772332"/>
          </a:xfrm>
          <a:prstGeom prst="roundRect">
            <a:avLst/>
          </a:prstGeom>
          <a:solidFill>
            <a:srgbClr val="FF0000">
              <a:alpha val="30196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="" xmlns:a16="http://schemas.microsoft.com/office/drawing/2014/main" id="{5B90D48E-778F-482E-BDCC-3CE2BF0DA683}"/>
              </a:ext>
            </a:extLst>
          </p:cNvPr>
          <p:cNvSpPr/>
          <p:nvPr/>
        </p:nvSpPr>
        <p:spPr>
          <a:xfrm>
            <a:off x="1856641" y="3726409"/>
            <a:ext cx="1608140" cy="715802"/>
          </a:xfrm>
          <a:prstGeom prst="roundRect">
            <a:avLst/>
          </a:prstGeom>
          <a:solidFill>
            <a:srgbClr val="FF0000">
              <a:alpha val="30196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="" xmlns:a16="http://schemas.microsoft.com/office/drawing/2014/main" id="{8D026AFD-F2B0-43E8-92A4-7593452DC1AA}"/>
              </a:ext>
            </a:extLst>
          </p:cNvPr>
          <p:cNvSpPr/>
          <p:nvPr/>
        </p:nvSpPr>
        <p:spPr>
          <a:xfrm>
            <a:off x="3955371" y="1690691"/>
            <a:ext cx="191820" cy="1772331"/>
          </a:xfrm>
          <a:prstGeom prst="roundRect">
            <a:avLst/>
          </a:prstGeom>
          <a:solidFill>
            <a:srgbClr val="FF0000">
              <a:alpha val="30196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="" xmlns:a16="http://schemas.microsoft.com/office/drawing/2014/main" id="{0BF33201-7CD8-440E-A44E-79D9E68F8953}"/>
              </a:ext>
            </a:extLst>
          </p:cNvPr>
          <p:cNvSpPr/>
          <p:nvPr/>
        </p:nvSpPr>
        <p:spPr>
          <a:xfrm>
            <a:off x="6978192" y="1690690"/>
            <a:ext cx="191820" cy="1772331"/>
          </a:xfrm>
          <a:prstGeom prst="roundRect">
            <a:avLst/>
          </a:prstGeom>
          <a:solidFill>
            <a:srgbClr val="FF0000">
              <a:alpha val="30196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="" xmlns:a16="http://schemas.microsoft.com/office/drawing/2014/main" id="{70E7AEE1-084A-484E-A8AC-6D9AF562B12A}"/>
              </a:ext>
            </a:extLst>
          </p:cNvPr>
          <p:cNvSpPr/>
          <p:nvPr/>
        </p:nvSpPr>
        <p:spPr>
          <a:xfrm>
            <a:off x="4659717" y="3726411"/>
            <a:ext cx="450984" cy="643061"/>
          </a:xfrm>
          <a:prstGeom prst="roundRect">
            <a:avLst/>
          </a:prstGeom>
          <a:solidFill>
            <a:srgbClr val="FF0000">
              <a:alpha val="30196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7FC19ADE-CA81-45BE-B432-E58123809026}"/>
              </a:ext>
            </a:extLst>
          </p:cNvPr>
          <p:cNvSpPr txBox="1"/>
          <p:nvPr/>
        </p:nvSpPr>
        <p:spPr>
          <a:xfrm>
            <a:off x="1261151" y="4761519"/>
            <a:ext cx="6797132" cy="867930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2800" b="1" dirty="0">
                <a:solidFill>
                  <a:srgbClr val="FF0000"/>
                </a:solidFill>
              </a:rPr>
              <a:t>Many instances of data similarity between adjacent data elements</a:t>
            </a:r>
          </a:p>
        </p:txBody>
      </p:sp>
    </p:spTree>
    <p:extLst>
      <p:ext uri="{BB962C8B-B14F-4D97-AF65-F5344CB8AC3E}">
        <p14:creationId xmlns:p14="http://schemas.microsoft.com/office/powerpoint/2010/main" val="2589195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0D9108C-94B4-46CF-BA52-A2F165090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dirty="0"/>
              <a:t>Base + XOR Transfer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A445859B-B416-48B9-8B7B-690ACA05E0A0}"/>
              </a:ext>
            </a:extLst>
          </p:cNvPr>
          <p:cNvSpPr txBox="1"/>
          <p:nvPr/>
        </p:nvSpPr>
        <p:spPr>
          <a:xfrm>
            <a:off x="1856642" y="1690689"/>
            <a:ext cx="5622052" cy="275152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01000000010010010000111111011011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01000000110111110101101101111110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01000001000111011110100111100110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01000000100011100010011010011010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01000000011010010000111111011011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00000000000000000000000000000000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00111111101101001111110111110100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00111111111111111110110000110101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="" xmlns:a16="http://schemas.microsoft.com/office/drawing/2014/main" id="{C17741E1-9C70-4B99-B53D-EB1C0F847176}"/>
              </a:ext>
            </a:extLst>
          </p:cNvPr>
          <p:cNvSpPr/>
          <p:nvPr/>
        </p:nvSpPr>
        <p:spPr>
          <a:xfrm>
            <a:off x="923166" y="1748455"/>
            <a:ext cx="909773" cy="261399"/>
          </a:xfrm>
          <a:prstGeom prst="rightArrow">
            <a:avLst/>
          </a:prstGeom>
          <a:solidFill>
            <a:srgbClr val="76B9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80F0F953-31E2-4710-857A-42539E3D0A5E}"/>
              </a:ext>
            </a:extLst>
          </p:cNvPr>
          <p:cNvSpPr txBox="1"/>
          <p:nvPr/>
        </p:nvSpPr>
        <p:spPr>
          <a:xfrm>
            <a:off x="723900" y="1458778"/>
            <a:ext cx="1281120" cy="341632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</p:spPr>
        <p:txBody>
          <a:bodyPr wrap="none" rtlCol="0" anchor="ctr">
            <a:spAutoFit/>
          </a:bodyPr>
          <a:lstStyle/>
          <a:p>
            <a:pPr marL="0" marR="0" lvl="0" indent="0" algn="ctr" defTabSz="45720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76B900">
                    <a:lumMod val="75000"/>
                  </a:srgbClr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t>Base value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F43CE79A-9037-411A-ABD3-A5DB600C1874}"/>
              </a:ext>
            </a:extLst>
          </p:cNvPr>
          <p:cNvSpPr txBox="1"/>
          <p:nvPr/>
        </p:nvSpPr>
        <p:spPr>
          <a:xfrm>
            <a:off x="1856642" y="1690689"/>
            <a:ext cx="5622052" cy="2751522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01000000010010010000111111011011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00000000100101100101010010100101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00000001110000101011001010011000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00000001100100111100111101111100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00000000111001110010100101000001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01000000011010010000111111011011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00111111101101001111110111110100</a:t>
            </a:r>
          </a:p>
          <a:p>
            <a:pPr>
              <a:lnSpc>
                <a:spcPct val="90000"/>
              </a:lnSpc>
            </a:pPr>
            <a:r>
              <a:rPr lang="en-US" sz="2400" dirty="0">
                <a:solidFill>
                  <a:schemeClr val="tx1"/>
                </a:solidFill>
                <a:latin typeface="Consolas" panose="020B0609020204030204" pitchFamily="49" charset="0"/>
              </a:rPr>
              <a:t>00000000010010110001000111000001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="" xmlns:a16="http://schemas.microsoft.com/office/drawing/2014/main" id="{D968DFE5-13A4-40CD-91F9-85460694C763}"/>
              </a:ext>
            </a:extLst>
          </p:cNvPr>
          <p:cNvGrpSpPr/>
          <p:nvPr/>
        </p:nvGrpSpPr>
        <p:grpSpPr>
          <a:xfrm>
            <a:off x="7463783" y="1922600"/>
            <a:ext cx="873954" cy="432215"/>
            <a:chOff x="7463783" y="1922600"/>
            <a:chExt cx="873954" cy="432215"/>
          </a:xfrm>
        </p:grpSpPr>
        <p:sp>
          <p:nvSpPr>
            <p:cNvPr id="21" name="TextBox 20">
              <a:extLst>
                <a:ext uri="{FF2B5EF4-FFF2-40B4-BE49-F238E27FC236}">
                  <a16:creationId xmlns="" xmlns:a16="http://schemas.microsoft.com/office/drawing/2014/main" id="{AAD1141B-AFC9-46A2-8F05-1DB59D643466}"/>
                </a:ext>
              </a:extLst>
            </p:cNvPr>
            <p:cNvSpPr txBox="1"/>
            <p:nvPr/>
          </p:nvSpPr>
          <p:spPr>
            <a:xfrm>
              <a:off x="7734687" y="2013183"/>
              <a:ext cx="603050" cy="341632"/>
            </a:xfrm>
            <a:prstGeom prst="rect">
              <a:avLst/>
            </a:prstGeom>
            <a:noFill/>
            <a:ln w="6350" cap="flat" cmpd="sng" algn="ctr">
              <a:noFill/>
              <a:prstDash val="solid"/>
            </a:ln>
            <a:effectLst/>
          </p:spPr>
          <p:txBody>
            <a:bodyPr wrap="none" rtlCol="0" anchor="ctr">
              <a:spAutoFit/>
            </a:bodyPr>
            <a:lstStyle/>
            <a:p>
              <a:pPr marL="0" marR="0" lvl="0" indent="0" algn="ctr" defTabSz="45720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76B900">
                      <a:lumMod val="75000"/>
                    </a:srgbClr>
                  </a:solidFill>
                  <a:effectLst/>
                  <a:uLnTx/>
                  <a:uFillTx/>
                  <a:latin typeface="Trebuchet MS"/>
                  <a:ea typeface="+mn-ea"/>
                  <a:cs typeface="+mn-cs"/>
                </a:rPr>
                <a:t>XOR</a:t>
              </a:r>
            </a:p>
          </p:txBody>
        </p:sp>
        <p:sp>
          <p:nvSpPr>
            <p:cNvPr id="22" name="Arrow: Curved Left 21">
              <a:extLst>
                <a:ext uri="{FF2B5EF4-FFF2-40B4-BE49-F238E27FC236}">
                  <a16:creationId xmlns="" xmlns:a16="http://schemas.microsoft.com/office/drawing/2014/main" id="{753233A0-247C-4C8F-88AA-8405126ED3D2}"/>
                </a:ext>
              </a:extLst>
            </p:cNvPr>
            <p:cNvSpPr/>
            <p:nvPr/>
          </p:nvSpPr>
          <p:spPr>
            <a:xfrm>
              <a:off x="7463783" y="1922600"/>
              <a:ext cx="333741" cy="341633"/>
            </a:xfrm>
            <a:prstGeom prst="curvedLeftArrow">
              <a:avLst/>
            </a:prstGeom>
            <a:solidFill>
              <a:srgbClr val="76B9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4572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  <a:ea typeface="+mn-ea"/>
                <a:cs typeface="+mn-cs"/>
              </a:endParaRP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="" xmlns:a16="http://schemas.microsoft.com/office/drawing/2014/main" id="{1F780330-F42A-4737-A915-3B12D6976127}"/>
              </a:ext>
            </a:extLst>
          </p:cNvPr>
          <p:cNvSpPr txBox="1"/>
          <p:nvPr/>
        </p:nvSpPr>
        <p:spPr>
          <a:xfrm>
            <a:off x="1832939" y="4848147"/>
            <a:ext cx="2199064" cy="42473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2400" dirty="0">
                <a:solidFill>
                  <a:schemeClr val="accent1"/>
                </a:solidFill>
              </a:rPr>
              <a:t>121 ‘one’ values</a:t>
            </a:r>
          </a:p>
        </p:txBody>
      </p:sp>
      <p:sp>
        <p:nvSpPr>
          <p:cNvPr id="25" name="Arrow: Right 24">
            <a:extLst>
              <a:ext uri="{FF2B5EF4-FFF2-40B4-BE49-F238E27FC236}">
                <a16:creationId xmlns="" xmlns:a16="http://schemas.microsoft.com/office/drawing/2014/main" id="{4FC50989-D70D-4FAF-B31F-CCB61DFB92BF}"/>
              </a:ext>
            </a:extLst>
          </p:cNvPr>
          <p:cNvSpPr/>
          <p:nvPr/>
        </p:nvSpPr>
        <p:spPr>
          <a:xfrm>
            <a:off x="4117113" y="4929813"/>
            <a:ext cx="909773" cy="261399"/>
          </a:xfrm>
          <a:prstGeom prst="rightArrow">
            <a:avLst/>
          </a:prstGeom>
          <a:solidFill>
            <a:srgbClr val="76B9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="" xmlns:a16="http://schemas.microsoft.com/office/drawing/2014/main" id="{95DCE392-6EF6-4327-BEB3-84E5E5A8FD8E}"/>
              </a:ext>
            </a:extLst>
          </p:cNvPr>
          <p:cNvSpPr txBox="1"/>
          <p:nvPr/>
        </p:nvSpPr>
        <p:spPr>
          <a:xfrm>
            <a:off x="5111997" y="4848147"/>
            <a:ext cx="2199064" cy="42473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2400" dirty="0">
                <a:solidFill>
                  <a:schemeClr val="accent1"/>
                </a:solidFill>
              </a:rPr>
              <a:t>109 ‘one’ values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="" xmlns:a16="http://schemas.microsoft.com/office/drawing/2014/main" id="{036192B6-2E60-4C86-8382-20BC3D2E4376}"/>
              </a:ext>
            </a:extLst>
          </p:cNvPr>
          <p:cNvSpPr txBox="1"/>
          <p:nvPr/>
        </p:nvSpPr>
        <p:spPr>
          <a:xfrm>
            <a:off x="5053147" y="5272879"/>
            <a:ext cx="2218492" cy="535531"/>
          </a:xfrm>
          <a:prstGeom prst="rect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3200" dirty="0">
                <a:solidFill>
                  <a:srgbClr val="FF0000"/>
                </a:solidFill>
              </a:rPr>
              <a:t>10% Savings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="" xmlns:a16="http://schemas.microsoft.com/office/drawing/2014/main" id="{E253D7F0-00DD-43FE-AA1C-6B636404A60C}"/>
              </a:ext>
            </a:extLst>
          </p:cNvPr>
          <p:cNvSpPr/>
          <p:nvPr/>
        </p:nvSpPr>
        <p:spPr>
          <a:xfrm>
            <a:off x="1320328" y="4643569"/>
            <a:ext cx="6715884" cy="147732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anchor="t">
            <a:spAutoFit/>
          </a:bodyPr>
          <a:lstStyle/>
          <a:p>
            <a:pPr algn="ctr"/>
            <a:r>
              <a:rPr lang="en-US" sz="2400" dirty="0"/>
              <a:t>[8] K. Lee, S.-J. Lee, and H.-J. </a:t>
            </a:r>
            <a:r>
              <a:rPr lang="en-US" sz="2400" dirty="0" err="1"/>
              <a:t>Yoo</a:t>
            </a:r>
            <a:r>
              <a:rPr lang="en-US" sz="2400" dirty="0"/>
              <a:t>, “SILENT: Serialized Low Energy Transmission Coding for On-chip Interconnection Networks,” in ICCAD, 2004.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4612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4.44444E-6 L -2.5E-6 0.28958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4468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25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/>
      <p:bldP spid="15" grpId="0" animBg="1"/>
      <p:bldP spid="25" grpId="0" animBg="1"/>
      <p:bldP spid="26" grpId="0"/>
      <p:bldP spid="27" grpId="0" animBg="1"/>
      <p:bldP spid="2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FD6C0C9-ED4F-411D-AAC3-CEBD3512A8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dirty="0"/>
              <a:t>How are we doing?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FABCF49A-A8DA-4443-818A-F9A0841ACE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398" y="1140089"/>
            <a:ext cx="7886701" cy="535278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1ADD71CC-4FB8-42B8-92A4-BADD86D5AA0F}"/>
              </a:ext>
            </a:extLst>
          </p:cNvPr>
          <p:cNvSpPr txBox="1"/>
          <p:nvPr/>
        </p:nvSpPr>
        <p:spPr>
          <a:xfrm>
            <a:off x="2276475" y="5383636"/>
            <a:ext cx="5667374" cy="480131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2800" b="1" dirty="0">
                <a:solidFill>
                  <a:schemeClr val="accent6">
                    <a:lumMod val="75000"/>
                  </a:schemeClr>
                </a:solidFill>
              </a:rPr>
              <a:t>Avg. 29% reduction in # of ‘1’s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DDEB2550-6337-42A9-BAD4-BD9276074B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6962" y="5237212"/>
            <a:ext cx="495300" cy="626555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="" xmlns:a16="http://schemas.microsoft.com/office/drawing/2014/main" id="{90D32887-1B90-4B49-BDED-982450DB611A}"/>
              </a:ext>
            </a:extLst>
          </p:cNvPr>
          <p:cNvSpPr/>
          <p:nvPr/>
        </p:nvSpPr>
        <p:spPr>
          <a:xfrm>
            <a:off x="1457325" y="1140089"/>
            <a:ext cx="1819275" cy="2155561"/>
          </a:xfrm>
          <a:prstGeom prst="ellipse">
            <a:avLst/>
          </a:prstGeom>
          <a:solidFill>
            <a:srgbClr val="FE100A">
              <a:alpha val="25882"/>
            </a:srgbClr>
          </a:solidFill>
          <a:ln>
            <a:solidFill>
              <a:srgbClr val="FE100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73174B2D-B2AB-4694-999D-06A33ED680AB}"/>
              </a:ext>
            </a:extLst>
          </p:cNvPr>
          <p:cNvSpPr txBox="1"/>
          <p:nvPr/>
        </p:nvSpPr>
        <p:spPr>
          <a:xfrm>
            <a:off x="3019426" y="2256670"/>
            <a:ext cx="5667374" cy="480131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2800" b="1" dirty="0">
                <a:solidFill>
                  <a:srgbClr val="FF0000"/>
                </a:solidFill>
              </a:rPr>
              <a:t>18% of apps get worse</a:t>
            </a:r>
          </a:p>
        </p:txBody>
      </p:sp>
      <p:pic>
        <p:nvPicPr>
          <p:cNvPr id="1028" name="Picture 4" descr="Image result for x clip art">
            <a:extLst>
              <a:ext uri="{FF2B5EF4-FFF2-40B4-BE49-F238E27FC236}">
                <a16:creationId xmlns="" xmlns:a16="http://schemas.microsoft.com/office/drawing/2014/main" id="{B13D38EB-8871-4037-BE0A-25C4FB29B0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4751" y="2178328"/>
            <a:ext cx="495300" cy="636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739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 animBg="1"/>
      <p:bldP spid="10" grpId="0"/>
    </p:bldLst>
  </p:timing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2689</TotalTime>
  <Words>1121</Words>
  <Application>Microsoft Office PowerPoint</Application>
  <PresentationFormat>On-screen Show (4:3)</PresentationFormat>
  <Paragraphs>377</Paragraphs>
  <Slides>31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2" baseType="lpstr">
      <vt:lpstr>Custom Design</vt:lpstr>
      <vt:lpstr>REDUCING DATA TRANSFER ENERGY BY EXPLOITING SIMILARITY  WITHIN A DATA TRANSACTION</vt:lpstr>
      <vt:lpstr>GPU with 384-bit wide DRAM Interface</vt:lpstr>
      <vt:lpstr>Terminated Pseudo-Open-Drain I/O</vt:lpstr>
      <vt:lpstr>Terminated Pseudo-Open-Drain I/O</vt:lpstr>
      <vt:lpstr>Basic Idea</vt:lpstr>
      <vt:lpstr>Typical 32B cache sector/DRAM burst</vt:lpstr>
      <vt:lpstr>Typical 32B cache sector/DRAM burst</vt:lpstr>
      <vt:lpstr>Base + XOR Transfer</vt:lpstr>
      <vt:lpstr>How are we doing?</vt:lpstr>
      <vt:lpstr>Challenge #1: Zero Data Values</vt:lpstr>
      <vt:lpstr>Zero Data Remapping</vt:lpstr>
      <vt:lpstr>Zero Data Remapping</vt:lpstr>
      <vt:lpstr>How are we doing now?</vt:lpstr>
      <vt:lpstr>Challenge #2: Granularity of Data</vt:lpstr>
      <vt:lpstr>Challenge #2: Granularity of Data</vt:lpstr>
      <vt:lpstr>Challenge #2: Granularity of Data</vt:lpstr>
      <vt:lpstr>Dynamic selection of granularity?</vt:lpstr>
      <vt:lpstr>Observation   Similarity of 2B and 4B elements can be exploited at 8B granularity</vt:lpstr>
      <vt:lpstr>Universal Base</vt:lpstr>
      <vt:lpstr>Universal Base</vt:lpstr>
      <vt:lpstr>Now, how are we doing?</vt:lpstr>
      <vt:lpstr>What’s up with the 33% Increase?</vt:lpstr>
      <vt:lpstr>What’s up with the 33% Increase?</vt:lpstr>
      <vt:lpstr>Secondary Effect: Switching Reduction</vt:lpstr>
      <vt:lpstr>Synergy with DBI</vt:lpstr>
      <vt:lpstr>Synergy with DBI</vt:lpstr>
      <vt:lpstr>Implementation costs</vt:lpstr>
      <vt:lpstr>Overall DRAM Energy Savings</vt:lpstr>
      <vt:lpstr>Great!  What about for CPUs?</vt:lpstr>
      <vt:lpstr>Why aren’t CPUs seeing the benefits?</vt:lpstr>
      <vt:lpstr>Conclusions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Mike O'Connor</dc:creator>
  <cp:lastModifiedBy>Mike</cp:lastModifiedBy>
  <cp:revision>63</cp:revision>
  <dcterms:created xsi:type="dcterms:W3CDTF">2018-02-23T16:58:06Z</dcterms:created>
  <dcterms:modified xsi:type="dcterms:W3CDTF">2018-02-26T02:18:15Z</dcterms:modified>
</cp:coreProperties>
</file>

<file path=docProps/thumbnail.jpeg>
</file>